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1"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802"/>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عنوان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0" name="عنصر نائب للتاريخ 9"/>
          <p:cNvSpPr>
            <a:spLocks noGrp="1"/>
          </p:cNvSpPr>
          <p:nvPr>
            <p:ph type="dt" sz="half" idx="10"/>
          </p:nvPr>
        </p:nvSpPr>
        <p:spPr>
          <a:xfrm>
            <a:off x="5562600" y="6509004"/>
            <a:ext cx="3002280" cy="274320"/>
          </a:xfrm>
        </p:spPr>
        <p:txBody>
          <a:bodyPr vert="horz" rtlCol="0"/>
          <a:lstStyle>
            <a:extLst/>
          </a:lstStyle>
          <a:p>
            <a:fld id="{E9E386F3-A7FC-4387-BBBC-473BFC9EADA5}" type="datetimeFigureOut">
              <a:rPr lang="ar-IQ" smtClean="0"/>
              <a:pPr/>
              <a:t>27/11/1436</a:t>
            </a:fld>
            <a:endParaRPr lang="ar-IQ"/>
          </a:p>
        </p:txBody>
      </p:sp>
      <p:sp>
        <p:nvSpPr>
          <p:cNvPr id="11" name="عنصر نائب لرقم الشريحة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4ED9FCC-7CE2-4D46-B8FE-74928EAE6689}" type="slidenum">
              <a:rPr lang="ar-IQ" smtClean="0"/>
              <a:pPr/>
              <a:t>‹#›</a:t>
            </a:fld>
            <a:endParaRPr lang="ar-IQ"/>
          </a:p>
        </p:txBody>
      </p:sp>
      <p:sp>
        <p:nvSpPr>
          <p:cNvPr id="12" name="عنصر نائب للتذييل 11"/>
          <p:cNvSpPr>
            <a:spLocks noGrp="1"/>
          </p:cNvSpPr>
          <p:nvPr>
            <p:ph type="ftr" sz="quarter" idx="12"/>
          </p:nvPr>
        </p:nvSpPr>
        <p:spPr>
          <a:xfrm>
            <a:off x="1600200" y="6509004"/>
            <a:ext cx="3907464" cy="274320"/>
          </a:xfrm>
        </p:spPr>
        <p:txBody>
          <a:bodyPr vert="horz" rtlCol="0"/>
          <a:lstStyle>
            <a:extLst/>
          </a:lstStyle>
          <a:p>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9E386F3-A7FC-4387-BBBC-473BFC9EADA5}" type="datetimeFigureOut">
              <a:rPr lang="ar-IQ" smtClean="0"/>
              <a:pPr/>
              <a:t>27/11/1436</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4ED9FCC-7CE2-4D46-B8FE-74928EAE668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lvl1pPr algn="l">
              <a:defRPr/>
            </a:lvl1pPr>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9E386F3-A7FC-4387-BBBC-473BFC9EADA5}" type="datetimeFigureOut">
              <a:rPr lang="ar-IQ" smtClean="0"/>
              <a:pPr/>
              <a:t>27/11/1436</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4ED9FCC-7CE2-4D46-B8FE-74928EAE668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9E386F3-A7FC-4387-BBBC-473BFC9EADA5}" type="datetimeFigureOut">
              <a:rPr lang="ar-IQ" smtClean="0"/>
              <a:pPr/>
              <a:t>27/11/1436</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4ED9FCC-7CE2-4D46-B8FE-74928EAE668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a:xfrm>
            <a:off x="5562600" y="6513670"/>
            <a:ext cx="3002280" cy="274320"/>
          </a:xfrm>
        </p:spPr>
        <p:txBody>
          <a:bodyPr vert="horz" rtlCol="0"/>
          <a:lstStyle>
            <a:extLst/>
          </a:lstStyle>
          <a:p>
            <a:fld id="{E9E386F3-A7FC-4387-BBBC-473BFC9EADA5}" type="datetimeFigureOut">
              <a:rPr lang="ar-IQ" smtClean="0"/>
              <a:pPr/>
              <a:t>27/11/1436</a:t>
            </a:fld>
            <a:endParaRPr lang="ar-IQ"/>
          </a:p>
        </p:txBody>
      </p:sp>
      <p:sp>
        <p:nvSpPr>
          <p:cNvPr id="9" name="عنصر نائب لرقم الشريحة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4ED9FCC-7CE2-4D46-B8FE-74928EAE6689}" type="slidenum">
              <a:rPr lang="ar-IQ" smtClean="0"/>
              <a:pPr/>
              <a:t>‹#›</a:t>
            </a:fld>
            <a:endParaRPr lang="ar-IQ"/>
          </a:p>
        </p:txBody>
      </p:sp>
      <p:sp>
        <p:nvSpPr>
          <p:cNvPr id="10" name="عنصر نائب للتذييل 9"/>
          <p:cNvSpPr>
            <a:spLocks noGrp="1"/>
          </p:cNvSpPr>
          <p:nvPr>
            <p:ph type="ftr" sz="quarter" idx="12"/>
          </p:nvPr>
        </p:nvSpPr>
        <p:spPr>
          <a:xfrm>
            <a:off x="1600200" y="6513670"/>
            <a:ext cx="3907464" cy="274320"/>
          </a:xfrm>
        </p:spPr>
        <p:txBody>
          <a:bodyPr vert="horz" rtlCol="0"/>
          <a:lstStyle>
            <a:extLst/>
          </a:lstStyle>
          <a:p>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9E386F3-A7FC-4387-BBBC-473BFC9EADA5}" type="datetimeFigureOut">
              <a:rPr lang="ar-IQ" smtClean="0"/>
              <a:pPr/>
              <a:t>27/11/1436</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a:xfrm>
            <a:off x="8641080" y="6514568"/>
            <a:ext cx="464288" cy="274320"/>
          </a:xfrm>
        </p:spPr>
        <p:txBody>
          <a:bodyPr/>
          <a:lstStyle>
            <a:extLst/>
          </a:lstStyle>
          <a:p>
            <a:fld id="{B4ED9FCC-7CE2-4D46-B8FE-74928EAE6689}" type="slidenum">
              <a:rPr lang="ar-IQ" smtClean="0"/>
              <a:pPr/>
              <a:t>‹#›</a:t>
            </a:fld>
            <a:endParaRPr lang="ar-IQ"/>
          </a:p>
        </p:txBody>
      </p:sp>
      <p:sp>
        <p:nvSpPr>
          <p:cNvPr id="10" name="مستطيل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مستطيل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مستطيل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عنوان 1"/>
          <p:cNvSpPr>
            <a:spLocks noGrp="1"/>
          </p:cNvSpPr>
          <p:nvPr>
            <p:ph type="title"/>
          </p:nvPr>
        </p:nvSpPr>
        <p:spPr>
          <a:xfrm>
            <a:off x="457200" y="251948"/>
            <a:ext cx="8229600"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E9E386F3-A7FC-4387-BBBC-473BFC9EADA5}" type="datetimeFigureOut">
              <a:rPr lang="ar-IQ" smtClean="0"/>
              <a:pPr/>
              <a:t>27/11/1436</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a:xfrm>
            <a:off x="8641080" y="6514568"/>
            <a:ext cx="464288" cy="274320"/>
          </a:xfrm>
        </p:spPr>
        <p:txBody>
          <a:bodyPr/>
          <a:lstStyle>
            <a:extLst/>
          </a:lstStyle>
          <a:p>
            <a:fld id="{B4ED9FCC-7CE2-4D46-B8FE-74928EAE668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218"/>
            <a:ext cx="8229600"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E9E386F3-A7FC-4387-BBBC-473BFC9EADA5}" type="datetimeFigureOut">
              <a:rPr lang="ar-IQ" smtClean="0"/>
              <a:pPr/>
              <a:t>27/11/1436</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B4ED9FCC-7CE2-4D46-B8FE-74928EAE6689}" type="slidenum">
              <a:rPr lang="ar-IQ" smtClean="0"/>
              <a:pPr/>
              <a:t>‹#›</a:t>
            </a:fld>
            <a:endParaRPr lang="ar-IQ"/>
          </a:p>
        </p:txBody>
      </p:sp>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E9E386F3-A7FC-4387-BBBC-473BFC9EADA5}" type="datetimeFigureOut">
              <a:rPr lang="ar-IQ" smtClean="0"/>
              <a:pPr/>
              <a:t>27/11/1436</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B4ED9FCC-7CE2-4D46-B8FE-74928EAE668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963136" y="304800"/>
            <a:ext cx="3931920" cy="762000"/>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9" name="عنصر نائب للتاريخ 8"/>
          <p:cNvSpPr>
            <a:spLocks noGrp="1"/>
          </p:cNvSpPr>
          <p:nvPr>
            <p:ph type="dt" sz="half" idx="10"/>
          </p:nvPr>
        </p:nvSpPr>
        <p:spPr>
          <a:xfrm>
            <a:off x="5562600" y="6513670"/>
            <a:ext cx="3002280" cy="274320"/>
          </a:xfrm>
        </p:spPr>
        <p:txBody>
          <a:bodyPr vert="horz" rtlCol="0"/>
          <a:lstStyle>
            <a:extLst/>
          </a:lstStyle>
          <a:p>
            <a:fld id="{E9E386F3-A7FC-4387-BBBC-473BFC9EADA5}" type="datetimeFigureOut">
              <a:rPr lang="ar-IQ" smtClean="0"/>
              <a:pPr/>
              <a:t>27/11/1436</a:t>
            </a:fld>
            <a:endParaRPr lang="ar-IQ"/>
          </a:p>
        </p:txBody>
      </p:sp>
      <p:sp>
        <p:nvSpPr>
          <p:cNvPr id="10" name="عنصر نائب لرقم الشريحة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4ED9FCC-7CE2-4D46-B8FE-74928EAE6689}" type="slidenum">
              <a:rPr lang="ar-IQ" smtClean="0"/>
              <a:pPr/>
              <a:t>‹#›</a:t>
            </a:fld>
            <a:endParaRPr lang="ar-IQ"/>
          </a:p>
        </p:txBody>
      </p:sp>
      <p:sp>
        <p:nvSpPr>
          <p:cNvPr id="11" name="عنصر نائب للتذييل 10"/>
          <p:cNvSpPr>
            <a:spLocks noGrp="1"/>
          </p:cNvSpPr>
          <p:nvPr>
            <p:ph type="ftr" sz="quarter" idx="12"/>
          </p:nvPr>
        </p:nvSpPr>
        <p:spPr>
          <a:xfrm>
            <a:off x="1600200" y="6513670"/>
            <a:ext cx="3907464" cy="274320"/>
          </a:xfrm>
        </p:spPr>
        <p:txBody>
          <a:bodyPr vert="horz" rtlCol="0"/>
          <a:lstStyle>
            <a:extLst/>
          </a:lstStyle>
          <a:p>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040443" y="4724400"/>
            <a:ext cx="5486400" cy="664536"/>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13" name="عنصر نائب للصورة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ar-SA" smtClean="0">
                <a:solidFill>
                  <a:schemeClr val="lt1"/>
                </a:solidFill>
                <a:latin typeface="+mn-lt"/>
                <a:ea typeface="+mn-ea"/>
                <a:cs typeface="+mn-cs"/>
              </a:rPr>
              <a:t>انقر فوق الرمز لإضافة صورة</a:t>
            </a:r>
            <a:endParaRPr kumimoji="0" lang="en-US" dirty="0">
              <a:solidFill>
                <a:schemeClr val="lt1"/>
              </a:solidFill>
              <a:latin typeface="+mn-lt"/>
              <a:ea typeface="+mn-ea"/>
              <a:cs typeface="+mn-cs"/>
            </a:endParaRPr>
          </a:p>
        </p:txBody>
      </p:sp>
      <p:sp>
        <p:nvSpPr>
          <p:cNvPr id="8" name="عنصر نائب للتاريخ 7"/>
          <p:cNvSpPr>
            <a:spLocks noGrp="1"/>
          </p:cNvSpPr>
          <p:nvPr>
            <p:ph type="dt" sz="half" idx="10"/>
          </p:nvPr>
        </p:nvSpPr>
        <p:spPr>
          <a:xfrm>
            <a:off x="5562600" y="6509004"/>
            <a:ext cx="3002280" cy="274320"/>
          </a:xfrm>
        </p:spPr>
        <p:txBody>
          <a:bodyPr vert="horz" rtlCol="0"/>
          <a:lstStyle>
            <a:extLst/>
          </a:lstStyle>
          <a:p>
            <a:fld id="{E9E386F3-A7FC-4387-BBBC-473BFC9EADA5}" type="datetimeFigureOut">
              <a:rPr lang="ar-IQ" smtClean="0"/>
              <a:pPr/>
              <a:t>27/11/1436</a:t>
            </a:fld>
            <a:endParaRPr lang="ar-IQ"/>
          </a:p>
        </p:txBody>
      </p:sp>
      <p:sp>
        <p:nvSpPr>
          <p:cNvPr id="9" name="عنصر نائب لرقم الشريحة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4ED9FCC-7CE2-4D46-B8FE-74928EAE6689}" type="slidenum">
              <a:rPr lang="ar-IQ" smtClean="0"/>
              <a:pPr/>
              <a:t>‹#›</a:t>
            </a:fld>
            <a:endParaRPr lang="ar-IQ"/>
          </a:p>
        </p:txBody>
      </p:sp>
      <p:sp>
        <p:nvSpPr>
          <p:cNvPr id="10" name="عنصر نائب للتذييل 9"/>
          <p:cNvSpPr>
            <a:spLocks noGrp="1"/>
          </p:cNvSpPr>
          <p:nvPr>
            <p:ph type="ftr" sz="quarter" idx="12"/>
          </p:nvPr>
        </p:nvSpPr>
        <p:spPr>
          <a:xfrm>
            <a:off x="1600200" y="6509004"/>
            <a:ext cx="3907464" cy="274320"/>
          </a:xfrm>
        </p:spPr>
        <p:txBody>
          <a:bodyPr vert="horz" rtlCol="0"/>
          <a:lstStyle>
            <a:extLst/>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تذييل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ar-IQ"/>
          </a:p>
        </p:txBody>
      </p:sp>
      <p:sp>
        <p:nvSpPr>
          <p:cNvPr id="14" name="عنصر نائب للتاريخ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9E386F3-A7FC-4387-BBBC-473BFC9EADA5}" type="datetimeFigureOut">
              <a:rPr lang="ar-IQ" smtClean="0"/>
              <a:pPr/>
              <a:t>27/11/1436</a:t>
            </a:fld>
            <a:endParaRPr lang="ar-IQ"/>
          </a:p>
        </p:txBody>
      </p:sp>
      <p:sp>
        <p:nvSpPr>
          <p:cNvPr id="23" name="عنصر نائب لرقم الشريحة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4ED9FCC-7CE2-4D46-B8FE-74928EAE6689}" type="slidenum">
              <a:rPr lang="ar-IQ" smtClean="0"/>
              <a:pPr/>
              <a:t>‹#›</a:t>
            </a:fld>
            <a:endParaRPr lang="ar-IQ"/>
          </a:p>
        </p:txBody>
      </p:sp>
      <p:sp>
        <p:nvSpPr>
          <p:cNvPr id="22" name="عنصر نائب للعنوان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428596" y="2428868"/>
            <a:ext cx="8229600" cy="1143000"/>
          </a:xfrm>
        </p:spPr>
        <p:txBody>
          <a:bodyPr>
            <a:normAutofit fontScale="90000"/>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TREATMENT OF INFECTIOUS DISEASES</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rtl="0"/>
            <a:r>
              <a:rPr lang="en-US" dirty="0" smtClean="0">
                <a:solidFill>
                  <a:srgbClr val="FF0000"/>
                </a:solidFill>
              </a:rPr>
              <a:t>Empiric versus targeted therapy:</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just" rtl="0"/>
            <a:r>
              <a:rPr lang="en-US" dirty="0" smtClean="0"/>
              <a:t>Empiric antimicrobial therapy is selected to treat a clinical syndrome (e.g. meningitis) before a microbiological diagnosis has been made. </a:t>
            </a:r>
          </a:p>
          <a:p>
            <a:pPr algn="just" rtl="0"/>
            <a:r>
              <a:rPr lang="en-US" dirty="0" smtClean="0"/>
              <a:t>Targeted therapy is aimed at the causal pathogen(s) of known antimicrobial sensitivity. </a:t>
            </a:r>
          </a:p>
          <a:p>
            <a:pPr algn="just" rtl="0"/>
            <a:r>
              <a:rPr lang="en-US" dirty="0" smtClean="0"/>
              <a:t>Ideally, broad-spectrum agents are used in empiric therapy, and narrow-spectrum agents in targeted therapy.</a:t>
            </a:r>
            <a:endParaRPr lang="ar-IQ"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Pharmacokineticsis</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r>
              <a:rPr lang="en-US" dirty="0" smtClean="0"/>
              <a:t>Best oral absorption is in the fasting state (</a:t>
            </a:r>
            <a:r>
              <a:rPr lang="en-US" dirty="0" err="1" smtClean="0"/>
              <a:t>doxycycline</a:t>
            </a:r>
            <a:r>
              <a:rPr lang="en-US" dirty="0" smtClean="0"/>
              <a:t> is 100% absorbed unless gastric pH rises).</a:t>
            </a:r>
          </a:p>
          <a:p>
            <a:pPr algn="just" rtl="0"/>
            <a:endParaRPr lang="ar-IQ"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reactions: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•All </a:t>
            </a:r>
            <a:r>
              <a:rPr lang="en-US" dirty="0" err="1" smtClean="0"/>
              <a:t>tetracyclines</a:t>
            </a:r>
            <a:r>
              <a:rPr lang="en-US" dirty="0" smtClean="0"/>
              <a:t> except </a:t>
            </a:r>
            <a:r>
              <a:rPr lang="en-US" dirty="0" err="1" smtClean="0"/>
              <a:t>doxycycline</a:t>
            </a:r>
            <a:r>
              <a:rPr lang="en-US" dirty="0" smtClean="0"/>
              <a:t> are contraindicated in renal failure.</a:t>
            </a:r>
          </a:p>
          <a:p>
            <a:pPr algn="just" rtl="0">
              <a:buNone/>
            </a:pPr>
            <a:r>
              <a:rPr lang="en-US" dirty="0" smtClean="0"/>
              <a:t>•Dizziness with </a:t>
            </a:r>
            <a:r>
              <a:rPr lang="en-US" dirty="0" err="1" smtClean="0"/>
              <a:t>minocycline</a:t>
            </a:r>
            <a:r>
              <a:rPr lang="en-US" dirty="0" smtClean="0"/>
              <a:t>.</a:t>
            </a:r>
          </a:p>
          <a:p>
            <a:pPr algn="just" rtl="0">
              <a:buNone/>
            </a:pPr>
            <a:r>
              <a:rPr lang="en-US" dirty="0" smtClean="0"/>
              <a:t>•Binding to metallic ions in bones and teeth causes discoloration (avoid in children and pregnancy) and enamel </a:t>
            </a:r>
            <a:r>
              <a:rPr lang="en-US" dirty="0" err="1" smtClean="0"/>
              <a:t>hypoplasia</a:t>
            </a:r>
            <a:r>
              <a:rPr lang="en-US" dirty="0" smtClean="0"/>
              <a:t>.</a:t>
            </a:r>
          </a:p>
          <a:p>
            <a:pPr algn="just" rtl="0">
              <a:buNone/>
            </a:pPr>
            <a:r>
              <a:rPr lang="en-US" dirty="0" smtClean="0"/>
              <a:t>•Phototoxic skin reactions.</a:t>
            </a:r>
          </a:p>
          <a:p>
            <a:pPr algn="just" rtl="0">
              <a:buNone/>
            </a:pPr>
            <a:endParaRPr lang="ar-IQ"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Glycylcyclines</a:t>
            </a:r>
            <a:r>
              <a:rPr lang="en-US" b="1" dirty="0" smtClean="0">
                <a:solidFill>
                  <a:srgbClr val="FF0000"/>
                </a:solidFill>
              </a:rPr>
              <a:t> (</a:t>
            </a:r>
            <a:r>
              <a:rPr lang="en-US" b="1" dirty="0" err="1" smtClean="0">
                <a:solidFill>
                  <a:srgbClr val="FF0000"/>
                </a:solidFill>
              </a:rPr>
              <a:t>tigecycline</a:t>
            </a:r>
            <a:r>
              <a:rPr lang="en-US" b="1" dirty="0" smtClean="0">
                <a:solidFill>
                  <a:srgbClr val="FF0000"/>
                </a:solidFill>
              </a:rPr>
              <a:t>):</a:t>
            </a:r>
            <a:endParaRPr lang="en-US"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Chemical modification of tetracycline has produced </a:t>
            </a:r>
            <a:r>
              <a:rPr lang="en-US" dirty="0" err="1" smtClean="0"/>
              <a:t>tigecycline</a:t>
            </a:r>
            <a:r>
              <a:rPr lang="en-US" dirty="0" smtClean="0"/>
              <a:t>, a broad-spectrum </a:t>
            </a:r>
            <a:r>
              <a:rPr lang="en-US" dirty="0" err="1" smtClean="0"/>
              <a:t>parenteral</a:t>
            </a:r>
            <a:r>
              <a:rPr lang="en-US" dirty="0" smtClean="0"/>
              <a:t>-only antibiotic with activity against resistant Gram-positive and Gram-negative pathogens such as MRSA and ESBL (but excluding </a:t>
            </a:r>
            <a:r>
              <a:rPr lang="en-US" u="sng" dirty="0" smtClean="0"/>
              <a:t>Pseudomonas</a:t>
            </a:r>
            <a:r>
              <a:rPr lang="en-US" dirty="0" smtClean="0"/>
              <a:t> spp.). </a:t>
            </a:r>
          </a:p>
          <a:p>
            <a:pPr algn="just" rtl="0"/>
            <a:r>
              <a:rPr lang="en-US" dirty="0" err="1" smtClean="0"/>
              <a:t>Tigecycline</a:t>
            </a:r>
            <a:r>
              <a:rPr lang="en-US" dirty="0" smtClean="0"/>
              <a:t> has prominent gastrointestinal side-effects.</a:t>
            </a:r>
          </a:p>
          <a:p>
            <a:pPr algn="just" rtl="0"/>
            <a:endParaRPr lang="ar-IQ"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Nitroimidazoles</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metronidazole</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tinidazole</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err="1" smtClean="0"/>
              <a:t>Nitroimidazoles</a:t>
            </a:r>
            <a:r>
              <a:rPr lang="en-US" dirty="0" smtClean="0"/>
              <a:t> are highly active against strictly anaerobic bacteria, especially </a:t>
            </a:r>
            <a:r>
              <a:rPr lang="en-US" u="sng" dirty="0" smtClean="0"/>
              <a:t>B</a:t>
            </a:r>
            <a:r>
              <a:rPr lang="en-US" dirty="0" smtClean="0"/>
              <a:t>. </a:t>
            </a:r>
            <a:r>
              <a:rPr lang="en-US" u="sng" dirty="0" err="1" smtClean="0"/>
              <a:t>fragilis</a:t>
            </a:r>
            <a:r>
              <a:rPr lang="en-US" dirty="0" smtClean="0"/>
              <a:t>, </a:t>
            </a:r>
            <a:r>
              <a:rPr lang="en-US" u="sng" dirty="0" smtClean="0"/>
              <a:t>C</a:t>
            </a:r>
            <a:r>
              <a:rPr lang="en-US" dirty="0" smtClean="0"/>
              <a:t>. </a:t>
            </a:r>
            <a:r>
              <a:rPr lang="en-US" u="sng" dirty="0" err="1" smtClean="0"/>
              <a:t>difficile</a:t>
            </a:r>
            <a:r>
              <a:rPr lang="en-US" dirty="0" smtClean="0"/>
              <a:t> and other </a:t>
            </a:r>
            <a:r>
              <a:rPr lang="en-US" u="sng" dirty="0" smtClean="0"/>
              <a:t>Clostridium</a:t>
            </a:r>
            <a:r>
              <a:rPr lang="en-US" dirty="0" smtClean="0"/>
              <a:t> spp. </a:t>
            </a:r>
          </a:p>
          <a:p>
            <a:pPr algn="just" rtl="0"/>
            <a:r>
              <a:rPr lang="en-US" dirty="0" smtClean="0"/>
              <a:t>They also have significant anti-</a:t>
            </a:r>
            <a:r>
              <a:rPr lang="en-US" dirty="0" err="1" smtClean="0"/>
              <a:t>protozoal</a:t>
            </a:r>
            <a:r>
              <a:rPr lang="en-US" dirty="0" smtClean="0"/>
              <a:t> activity against amoebae and </a:t>
            </a:r>
            <a:r>
              <a:rPr lang="en-US" u="sng" dirty="0" err="1" smtClean="0"/>
              <a:t>Giardia</a:t>
            </a:r>
            <a:r>
              <a:rPr lang="en-US" dirty="0" smtClean="0"/>
              <a:t> </a:t>
            </a:r>
            <a:r>
              <a:rPr lang="en-US" u="sng" dirty="0" err="1" smtClean="0"/>
              <a:t>lamblia</a:t>
            </a:r>
            <a:r>
              <a:rPr lang="en-US" dirty="0" smtClean="0"/>
              <a:t>.</a:t>
            </a:r>
          </a:p>
          <a:p>
            <a:pPr algn="just" rtl="0"/>
            <a:endParaRPr lang="ar-IQ"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•Almost completely absorbed after oral administration (60% after rectal administration).</a:t>
            </a:r>
          </a:p>
          <a:p>
            <a:pPr algn="just" rtl="0">
              <a:buNone/>
            </a:pPr>
            <a:r>
              <a:rPr lang="en-US" dirty="0" smtClean="0"/>
              <a:t>•Well distributed, especially to brain and CSF.</a:t>
            </a:r>
          </a:p>
          <a:p>
            <a:pPr algn="just" rtl="0">
              <a:buNone/>
            </a:pPr>
            <a:r>
              <a:rPr lang="en-US" dirty="0" smtClean="0"/>
              <a:t>•Safe in pregnancy.</a:t>
            </a:r>
          </a:p>
          <a:p>
            <a:pPr algn="just" rtl="0"/>
            <a:endParaRPr lang="ar-IQ"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effects: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•Metallic taste (dose-dependent).</a:t>
            </a:r>
          </a:p>
          <a:p>
            <a:pPr algn="just" rtl="0">
              <a:buNone/>
            </a:pPr>
            <a:r>
              <a:rPr lang="en-US" dirty="0" smtClean="0"/>
              <a:t>•Severe vomiting if taken with alcohol—‘</a:t>
            </a:r>
            <a:r>
              <a:rPr lang="en-US" dirty="0" err="1" smtClean="0"/>
              <a:t>Antabuse</a:t>
            </a:r>
            <a:r>
              <a:rPr lang="en-US" dirty="0" smtClean="0"/>
              <a:t> effect’.</a:t>
            </a:r>
          </a:p>
          <a:p>
            <a:pPr algn="just" rtl="0">
              <a:buNone/>
            </a:pPr>
            <a:r>
              <a:rPr lang="en-US" dirty="0" smtClean="0"/>
              <a:t>•Peripheral neuropathy with prolonged use.</a:t>
            </a:r>
            <a:endParaRPr lang="ar-IQ"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Other antibacterial agents:</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buNone/>
            </a:pPr>
            <a:r>
              <a:rPr lang="en-US" b="1" dirty="0" err="1" smtClean="0">
                <a:solidFill>
                  <a:srgbClr val="FF0000"/>
                </a:solidFill>
                <a:effectLst>
                  <a:outerShdw blurRad="38100" dist="38100" dir="2700000" algn="tl">
                    <a:srgbClr val="000000">
                      <a:alpha val="43137"/>
                    </a:srgbClr>
                  </a:outerShdw>
                </a:effectLst>
              </a:rPr>
              <a:t>Chloramphenicol</a:t>
            </a:r>
            <a:r>
              <a:rPr lang="en-US" b="1" dirty="0" smtClean="0">
                <a:solidFill>
                  <a:srgbClr val="FF0000"/>
                </a:solidFill>
                <a:effectLst>
                  <a:outerShdw blurRad="38100" dist="38100" dir="2700000" algn="tl">
                    <a:srgbClr val="000000">
                      <a:alpha val="43137"/>
                    </a:srgbClr>
                  </a:outerShdw>
                </a:effectLst>
              </a:rPr>
              <a:t>:</a:t>
            </a:r>
          </a:p>
          <a:p>
            <a:pPr algn="just" rtl="0"/>
            <a:r>
              <a:rPr lang="en-US" dirty="0" smtClean="0"/>
              <a:t>This is a potent and cheap antibiotic, still widely prescribed throughout the world despite its potential toxicity. </a:t>
            </a:r>
          </a:p>
          <a:p>
            <a:pPr algn="just" rtl="0"/>
            <a:r>
              <a:rPr lang="en-US" dirty="0" smtClean="0"/>
              <a:t>Its use, however, is increasingly reserved for severe and life-threatening infections where other antibiotics are either unavailable or impractical.</a:t>
            </a:r>
            <a:endParaRPr lang="ar-IQ"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It is </a:t>
            </a:r>
            <a:r>
              <a:rPr lang="en-US" dirty="0" err="1" smtClean="0"/>
              <a:t>bacteriostatic</a:t>
            </a:r>
            <a:r>
              <a:rPr lang="en-US" dirty="0" smtClean="0"/>
              <a:t> to most organisms but apparently bactericidal to </a:t>
            </a:r>
            <a:r>
              <a:rPr lang="en-US" u="sng" dirty="0" smtClean="0"/>
              <a:t>H</a:t>
            </a:r>
            <a:r>
              <a:rPr lang="en-US" dirty="0" smtClean="0"/>
              <a:t>. </a:t>
            </a:r>
            <a:r>
              <a:rPr lang="en-US" u="sng" dirty="0" err="1" smtClean="0"/>
              <a:t>influenzae</a:t>
            </a:r>
            <a:r>
              <a:rPr lang="en-US" dirty="0" smtClean="0"/>
              <a:t>, </a:t>
            </a:r>
            <a:r>
              <a:rPr lang="en-US" u="sng" dirty="0" smtClean="0"/>
              <a:t>Strep</a:t>
            </a:r>
            <a:r>
              <a:rPr lang="en-US" dirty="0" smtClean="0"/>
              <a:t>. </a:t>
            </a:r>
            <a:r>
              <a:rPr lang="en-US" u="sng" dirty="0" err="1" smtClean="0"/>
              <a:t>pneumoniae</a:t>
            </a:r>
            <a:r>
              <a:rPr lang="en-US" dirty="0" smtClean="0"/>
              <a:t> and </a:t>
            </a:r>
            <a:r>
              <a:rPr lang="en-US" u="sng" dirty="0" smtClean="0"/>
              <a:t>N</a:t>
            </a:r>
            <a:r>
              <a:rPr lang="en-US" dirty="0" smtClean="0"/>
              <a:t>. </a:t>
            </a:r>
            <a:r>
              <a:rPr lang="en-US" u="sng" dirty="0" err="1" smtClean="0"/>
              <a:t>meningitidis</a:t>
            </a:r>
            <a:r>
              <a:rPr lang="en-US" dirty="0" smtClean="0"/>
              <a:t>. </a:t>
            </a:r>
          </a:p>
          <a:p>
            <a:pPr algn="just" rtl="0"/>
            <a:r>
              <a:rPr lang="en-US" dirty="0" smtClean="0"/>
              <a:t>It has a very broad spectrum of activity against aerobic and anaerobic organisms, </a:t>
            </a:r>
            <a:r>
              <a:rPr lang="en-US" dirty="0" err="1" smtClean="0"/>
              <a:t>spirochaetes</a:t>
            </a:r>
            <a:r>
              <a:rPr lang="en-US" dirty="0" smtClean="0"/>
              <a:t>, </a:t>
            </a:r>
            <a:r>
              <a:rPr lang="en-US" u="sng" dirty="0" err="1" smtClean="0"/>
              <a:t>Rickettsia</a:t>
            </a:r>
            <a:r>
              <a:rPr lang="en-US" dirty="0" smtClean="0"/>
              <a:t>, </a:t>
            </a:r>
            <a:r>
              <a:rPr lang="en-US" u="sng" dirty="0" smtClean="0"/>
              <a:t>Chlamydia</a:t>
            </a:r>
            <a:r>
              <a:rPr lang="en-US" dirty="0" smtClean="0"/>
              <a:t> and </a:t>
            </a:r>
            <a:r>
              <a:rPr lang="en-US" u="sng" dirty="0" err="1" smtClean="0"/>
              <a:t>Mycoplasma</a:t>
            </a:r>
            <a:r>
              <a:rPr lang="en-US" dirty="0" smtClean="0"/>
              <a:t> spp. </a:t>
            </a:r>
            <a:endParaRPr lang="ar-IQ"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It also has quite useful activity against anaerobes such as </a:t>
            </a:r>
            <a:r>
              <a:rPr lang="en-US" u="sng" dirty="0" err="1" smtClean="0"/>
              <a:t>Bacteroides</a:t>
            </a:r>
            <a:r>
              <a:rPr lang="en-US" dirty="0" smtClean="0"/>
              <a:t> </a:t>
            </a:r>
            <a:r>
              <a:rPr lang="en-US" u="sng" dirty="0" err="1" smtClean="0"/>
              <a:t>fragilis</a:t>
            </a:r>
            <a:r>
              <a:rPr lang="en-US" dirty="0" smtClean="0"/>
              <a:t>. </a:t>
            </a:r>
          </a:p>
          <a:p>
            <a:pPr algn="just" rtl="0"/>
            <a:r>
              <a:rPr lang="en-US" dirty="0" smtClean="0"/>
              <a:t>It competes with </a:t>
            </a:r>
            <a:r>
              <a:rPr lang="en-US" dirty="0" err="1" smtClean="0"/>
              <a:t>macrolides</a:t>
            </a:r>
            <a:r>
              <a:rPr lang="en-US" dirty="0" smtClean="0"/>
              <a:t> and </a:t>
            </a:r>
            <a:r>
              <a:rPr lang="en-US" dirty="0" err="1" smtClean="0"/>
              <a:t>lincosamides</a:t>
            </a:r>
            <a:r>
              <a:rPr lang="en-US" dirty="0" smtClean="0"/>
              <a:t> for ribosomal binding sites, so should not be used in combination with these agents.</a:t>
            </a:r>
          </a:p>
          <a:p>
            <a:pPr algn="just" rtl="0"/>
            <a:endParaRPr lang="ar-IQ"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•Well </a:t>
            </a:r>
            <a:r>
              <a:rPr lang="en-US" dirty="0" smtClean="0"/>
              <a:t>absorbed after </a:t>
            </a:r>
            <a:r>
              <a:rPr lang="en-US" dirty="0" err="1" smtClean="0"/>
              <a:t>i.v</a:t>
            </a:r>
            <a:r>
              <a:rPr lang="en-US" dirty="0" smtClean="0"/>
              <a:t>. or oral dose (not </a:t>
            </a:r>
            <a:r>
              <a:rPr lang="en-US" dirty="0" err="1" smtClean="0"/>
              <a:t>i.m</a:t>
            </a:r>
            <a:r>
              <a:rPr lang="en-US" dirty="0" smtClean="0"/>
              <a:t>.). Good </a:t>
            </a:r>
            <a:r>
              <a:rPr lang="en-US" dirty="0" smtClean="0"/>
              <a:t>tissue </a:t>
            </a:r>
            <a:r>
              <a:rPr lang="en-US" dirty="0" smtClean="0"/>
              <a:t>distribution and levels.</a:t>
            </a:r>
          </a:p>
          <a:p>
            <a:pPr algn="just" rtl="0">
              <a:buNone/>
            </a:pPr>
            <a:r>
              <a:rPr lang="en-US" dirty="0" smtClean="0"/>
              <a:t>• Good CSF levels.</a:t>
            </a:r>
          </a:p>
          <a:p>
            <a:pPr algn="just" rtl="0">
              <a:buNone/>
            </a:pPr>
            <a:r>
              <a:rPr lang="en-US" dirty="0" smtClean="0"/>
              <a:t>• Crosses placenta and reaches breast milk.</a:t>
            </a:r>
          </a:p>
          <a:p>
            <a:pPr algn="just" rtl="0">
              <a:buNone/>
            </a:pP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1500174"/>
            <a:ext cx="8229600" cy="4526280"/>
          </a:xfrm>
        </p:spPr>
        <p:txBody>
          <a:bodyPr>
            <a:normAutofit/>
          </a:bodyPr>
          <a:lstStyle/>
          <a:p>
            <a:pPr algn="just" rtl="0"/>
            <a:r>
              <a:rPr lang="en-US" dirty="0" smtClean="0"/>
              <a:t>Optimum empiric therapy differs according to clinical presentation (e.g. pneumonia versus meningitis), patient groups (e.g. children, </a:t>
            </a:r>
            <a:r>
              <a:rPr lang="en-US" dirty="0" err="1" smtClean="0"/>
              <a:t>immunocompromised</a:t>
            </a:r>
            <a:r>
              <a:rPr lang="en-US" dirty="0" smtClean="0"/>
              <a:t> hosts) and local antimicrobial resistance patterns. </a:t>
            </a:r>
          </a:p>
          <a:p>
            <a:pPr algn="just" rtl="0"/>
            <a:r>
              <a:rPr lang="en-US" dirty="0" smtClean="0"/>
              <a:t>Hospitals should establish local antibiotic policies to guide rational antimicrobial prescribing, </a:t>
            </a:r>
            <a:r>
              <a:rPr lang="en-US" dirty="0" err="1" smtClean="0"/>
              <a:t>maximising</a:t>
            </a:r>
            <a:r>
              <a:rPr lang="en-US" dirty="0" smtClean="0"/>
              <a:t> efficacy while </a:t>
            </a:r>
            <a:r>
              <a:rPr lang="en-US" dirty="0" err="1" smtClean="0"/>
              <a:t>minimising</a:t>
            </a:r>
            <a:r>
              <a:rPr lang="en-US" dirty="0" smtClean="0"/>
              <a:t> antimicrobial resistance and cost.</a:t>
            </a:r>
          </a:p>
          <a:p>
            <a:pPr algn="just" rtl="0"/>
            <a:endParaRPr lang="ar-IQ"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reactions: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a:xfrm>
            <a:off x="500034" y="1500174"/>
            <a:ext cx="8229600" cy="4526280"/>
          </a:xfrm>
        </p:spPr>
        <p:txBody>
          <a:bodyPr>
            <a:normAutofit fontScale="92500" lnSpcReduction="10000"/>
          </a:bodyPr>
          <a:lstStyle/>
          <a:p>
            <a:pPr algn="just" rtl="0">
              <a:buNone/>
            </a:pPr>
            <a:r>
              <a:rPr lang="en-US" dirty="0" smtClean="0"/>
              <a:t>•Dose-dependent </a:t>
            </a:r>
            <a:r>
              <a:rPr lang="en-US" dirty="0" smtClean="0"/>
              <a:t>‘grey baby’ syndrome in infants </a:t>
            </a:r>
            <a:r>
              <a:rPr lang="en-US" dirty="0" smtClean="0"/>
              <a:t>(</a:t>
            </a:r>
            <a:r>
              <a:rPr lang="en-US" dirty="0" smtClean="0"/>
              <a:t>cyanosis and circulatory collapse due to inability </a:t>
            </a:r>
            <a:r>
              <a:rPr lang="en-US" dirty="0" smtClean="0"/>
              <a:t>to </a:t>
            </a:r>
            <a:r>
              <a:rPr lang="en-US" dirty="0" smtClean="0"/>
              <a:t>conjugate drug and excrete active form in </a:t>
            </a:r>
            <a:r>
              <a:rPr lang="en-US" dirty="0" smtClean="0"/>
              <a:t>urine</a:t>
            </a:r>
            <a:r>
              <a:rPr lang="en-US" dirty="0" smtClean="0"/>
              <a:t>).</a:t>
            </a:r>
          </a:p>
          <a:p>
            <a:pPr algn="just" rtl="0">
              <a:buNone/>
            </a:pPr>
            <a:r>
              <a:rPr lang="en-US" dirty="0" smtClean="0"/>
              <a:t>•Reversible </a:t>
            </a:r>
            <a:r>
              <a:rPr lang="en-US" dirty="0" smtClean="0"/>
              <a:t>dose-dependent bone marrow depression </a:t>
            </a:r>
            <a:r>
              <a:rPr lang="en-US" dirty="0" smtClean="0"/>
              <a:t>in </a:t>
            </a:r>
            <a:r>
              <a:rPr lang="en-US" dirty="0" smtClean="0"/>
              <a:t>adults if &gt; 4g per day administered or cumulative </a:t>
            </a:r>
            <a:r>
              <a:rPr lang="en-US" dirty="0" smtClean="0"/>
              <a:t>dose </a:t>
            </a:r>
            <a:r>
              <a:rPr lang="en-US" dirty="0" smtClean="0"/>
              <a:t>&gt; 25g.</a:t>
            </a:r>
          </a:p>
          <a:p>
            <a:pPr algn="just" rtl="0">
              <a:buNone/>
            </a:pPr>
            <a:r>
              <a:rPr lang="en-US" dirty="0" smtClean="0"/>
              <a:t>• Severe idiopathic </a:t>
            </a:r>
            <a:r>
              <a:rPr lang="en-US" dirty="0" err="1" smtClean="0"/>
              <a:t>aplastic</a:t>
            </a:r>
            <a:r>
              <a:rPr lang="en-US" dirty="0" smtClean="0"/>
              <a:t> </a:t>
            </a:r>
            <a:r>
              <a:rPr lang="en-US" dirty="0" err="1" smtClean="0"/>
              <a:t>anaemia</a:t>
            </a:r>
            <a:r>
              <a:rPr lang="en-US" dirty="0" smtClean="0"/>
              <a:t> in </a:t>
            </a:r>
            <a:r>
              <a:rPr lang="en-US" dirty="0" smtClean="0"/>
              <a:t>1:25000–40000 exposures </a:t>
            </a:r>
            <a:r>
              <a:rPr lang="en-US" dirty="0" smtClean="0"/>
              <a:t>(unrelated to dose, duration of therapy or </a:t>
            </a:r>
            <a:r>
              <a:rPr lang="en-US" dirty="0" smtClean="0"/>
              <a:t>route </a:t>
            </a:r>
            <a:r>
              <a:rPr lang="en-US" dirty="0" smtClean="0"/>
              <a:t>of administration).</a:t>
            </a:r>
          </a:p>
          <a:p>
            <a:pPr algn="just" rtl="0">
              <a:buNone/>
            </a:pPr>
            <a:endParaRPr lang="ar-IQ"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Daptomycin</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a:xfrm>
            <a:off x="428596" y="1500174"/>
            <a:ext cx="8229600" cy="4526280"/>
          </a:xfrm>
        </p:spPr>
        <p:txBody>
          <a:bodyPr>
            <a:normAutofit/>
          </a:bodyPr>
          <a:lstStyle/>
          <a:p>
            <a:pPr algn="just" rtl="0"/>
            <a:r>
              <a:rPr lang="en-US" dirty="0" err="1" smtClean="0"/>
              <a:t>Daptomycin</a:t>
            </a:r>
            <a:r>
              <a:rPr lang="en-US" dirty="0" smtClean="0"/>
              <a:t> is a cyclic </a:t>
            </a:r>
            <a:r>
              <a:rPr lang="en-US" dirty="0" err="1" smtClean="0"/>
              <a:t>lipopeptide</a:t>
            </a:r>
            <a:r>
              <a:rPr lang="en-US" dirty="0" smtClean="0"/>
              <a:t> which has bactericidal </a:t>
            </a:r>
            <a:r>
              <a:rPr lang="en-US" dirty="0" smtClean="0"/>
              <a:t>activity </a:t>
            </a:r>
            <a:r>
              <a:rPr lang="en-US" dirty="0" smtClean="0"/>
              <a:t>against Gram-positive organisms (including </a:t>
            </a:r>
            <a:r>
              <a:rPr lang="en-US" dirty="0" smtClean="0"/>
              <a:t>MRSA </a:t>
            </a:r>
            <a:r>
              <a:rPr lang="en-US" dirty="0" smtClean="0"/>
              <a:t>and GRE) but no activity against Gram-negatives. </a:t>
            </a:r>
          </a:p>
          <a:p>
            <a:pPr algn="just" rtl="0"/>
            <a:r>
              <a:rPr lang="en-US" dirty="0" smtClean="0"/>
              <a:t>It is not absorbed orally, and is used intravenously to </a:t>
            </a:r>
            <a:r>
              <a:rPr lang="en-US" dirty="0" smtClean="0"/>
              <a:t>treat </a:t>
            </a:r>
            <a:r>
              <a:rPr lang="en-US" dirty="0" smtClean="0"/>
              <a:t>resistant Gram-positive infections, e.g. soft tissue infections and infective </a:t>
            </a:r>
            <a:r>
              <a:rPr lang="en-US" dirty="0" err="1" smtClean="0"/>
              <a:t>endocarditis</a:t>
            </a:r>
            <a:r>
              <a:rPr lang="en-US" dirty="0" smtClean="0"/>
              <a:t>, where other </a:t>
            </a:r>
            <a:r>
              <a:rPr lang="en-US" dirty="0" smtClean="0"/>
              <a:t>options </a:t>
            </a:r>
            <a:r>
              <a:rPr lang="en-US" dirty="0" smtClean="0"/>
              <a:t>are not available.</a:t>
            </a:r>
          </a:p>
          <a:p>
            <a:pPr algn="just" rtl="0"/>
            <a:endParaRPr lang="ar-IQ"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Fusidic</a:t>
            </a:r>
            <a:r>
              <a:rPr lang="en-US" b="1" dirty="0" smtClean="0">
                <a:solidFill>
                  <a:srgbClr val="FF0000"/>
                </a:solidFill>
              </a:rPr>
              <a:t> </a:t>
            </a:r>
            <a:r>
              <a:rPr lang="en-US" b="1" dirty="0" smtClean="0">
                <a:solidFill>
                  <a:srgbClr val="FF0000"/>
                </a:solidFill>
              </a:rPr>
              <a:t>acid:</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This antibiotic, active against Gram-positive bacteria, is </a:t>
            </a:r>
            <a:r>
              <a:rPr lang="en-US" dirty="0" smtClean="0"/>
              <a:t>available </a:t>
            </a:r>
            <a:r>
              <a:rPr lang="en-US" dirty="0" smtClean="0"/>
              <a:t>in intravenous, oral or topical formulations. </a:t>
            </a:r>
            <a:endParaRPr lang="en-US" dirty="0" smtClean="0"/>
          </a:p>
          <a:p>
            <a:pPr algn="just" rtl="0"/>
            <a:r>
              <a:rPr lang="en-US" dirty="0" smtClean="0"/>
              <a:t>It is </a:t>
            </a:r>
            <a:r>
              <a:rPr lang="en-US" dirty="0" smtClean="0"/>
              <a:t>lipid-soluble and distributes well to tissues. </a:t>
            </a:r>
            <a:endParaRPr lang="en-US" dirty="0" smtClean="0"/>
          </a:p>
          <a:p>
            <a:pPr algn="just" rtl="0"/>
            <a:r>
              <a:rPr lang="en-US" dirty="0" smtClean="0"/>
              <a:t>However</a:t>
            </a:r>
            <a:r>
              <a:rPr lang="en-US" dirty="0" smtClean="0"/>
              <a:t>, </a:t>
            </a:r>
            <a:r>
              <a:rPr lang="en-US" dirty="0" smtClean="0"/>
              <a:t>its </a:t>
            </a:r>
            <a:r>
              <a:rPr lang="en-US" dirty="0" smtClean="0"/>
              <a:t>antibacterial activity is unpredictable.</a:t>
            </a:r>
            <a:endParaRPr lang="ar-IQ"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pPr algn="just" rtl="0"/>
            <a:r>
              <a:rPr lang="en-US" dirty="0" err="1" smtClean="0"/>
              <a:t>Fusidic</a:t>
            </a:r>
            <a:r>
              <a:rPr lang="en-US" dirty="0" smtClean="0"/>
              <a:t> acid is </a:t>
            </a:r>
            <a:r>
              <a:rPr lang="en-US" dirty="0" smtClean="0"/>
              <a:t>used </a:t>
            </a:r>
            <a:r>
              <a:rPr lang="en-US" dirty="0" smtClean="0"/>
              <a:t>in combination, typically with </a:t>
            </a:r>
            <a:r>
              <a:rPr lang="en-US" dirty="0" smtClean="0"/>
              <a:t>anti-</a:t>
            </a:r>
            <a:r>
              <a:rPr lang="en-US" dirty="0" err="1" smtClean="0"/>
              <a:t>staphylococcalpenicillins</a:t>
            </a:r>
            <a:r>
              <a:rPr lang="en-US" dirty="0" smtClean="0"/>
              <a:t>, or for MRSA with </a:t>
            </a:r>
            <a:r>
              <a:rPr lang="en-US" dirty="0" err="1" smtClean="0"/>
              <a:t>clindamycin</a:t>
            </a:r>
            <a:r>
              <a:rPr lang="en-US" dirty="0" smtClean="0"/>
              <a:t> or </a:t>
            </a:r>
            <a:r>
              <a:rPr lang="en-US" dirty="0" err="1" smtClean="0"/>
              <a:t>rifampicin</a:t>
            </a:r>
            <a:r>
              <a:rPr lang="en-US" dirty="0" smtClean="0"/>
              <a:t>. </a:t>
            </a:r>
            <a:endParaRPr lang="en-US" dirty="0" smtClean="0"/>
          </a:p>
          <a:p>
            <a:pPr algn="just" rtl="0"/>
            <a:r>
              <a:rPr lang="en-US" dirty="0" smtClean="0"/>
              <a:t>It </a:t>
            </a:r>
            <a:r>
              <a:rPr lang="en-US" dirty="0" smtClean="0"/>
              <a:t>interacts with </a:t>
            </a:r>
            <a:r>
              <a:rPr lang="en-US" dirty="0" err="1" smtClean="0"/>
              <a:t>coumarin</a:t>
            </a:r>
            <a:r>
              <a:rPr lang="en-US" dirty="0" smtClean="0"/>
              <a:t> derivatives and oral </a:t>
            </a:r>
            <a:r>
              <a:rPr lang="en-US" dirty="0" smtClean="0"/>
              <a:t>contraceptives</a:t>
            </a:r>
            <a:r>
              <a:rPr lang="en-US" dirty="0" smtClean="0"/>
              <a:t>.</a:t>
            </a:r>
          </a:p>
          <a:p>
            <a:pPr algn="just" rtl="0"/>
            <a:endParaRPr lang="ar-IQ"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Nitrofurantoin</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a:xfrm>
            <a:off x="428596" y="1428736"/>
            <a:ext cx="8229600" cy="4526280"/>
          </a:xfrm>
        </p:spPr>
        <p:txBody>
          <a:bodyPr>
            <a:normAutofit/>
          </a:bodyPr>
          <a:lstStyle/>
          <a:p>
            <a:pPr algn="just" rtl="0"/>
            <a:r>
              <a:rPr lang="en-US" dirty="0" smtClean="0"/>
              <a:t>This drug has very rapid renal elimination and is active </a:t>
            </a:r>
            <a:r>
              <a:rPr lang="en-US" dirty="0" smtClean="0"/>
              <a:t>against </a:t>
            </a:r>
            <a:r>
              <a:rPr lang="en-US" dirty="0" smtClean="0"/>
              <a:t>aerobic Gram-negative and Gram-positive bacteria, including </a:t>
            </a:r>
            <a:r>
              <a:rPr lang="en-US" dirty="0" err="1" smtClean="0"/>
              <a:t>enterococci</a:t>
            </a:r>
            <a:r>
              <a:rPr lang="en-US" dirty="0" smtClean="0"/>
              <a:t>. </a:t>
            </a:r>
            <a:endParaRPr lang="en-US" dirty="0" smtClean="0"/>
          </a:p>
          <a:p>
            <a:pPr algn="just" rtl="0"/>
            <a:r>
              <a:rPr lang="en-US" dirty="0" smtClean="0"/>
              <a:t>It </a:t>
            </a:r>
            <a:r>
              <a:rPr lang="en-US" dirty="0" smtClean="0"/>
              <a:t>is used only for treatment of </a:t>
            </a:r>
            <a:r>
              <a:rPr lang="en-US" dirty="0" smtClean="0"/>
              <a:t>urinary </a:t>
            </a:r>
            <a:r>
              <a:rPr lang="en-US" dirty="0" smtClean="0"/>
              <a:t>tract infection, being generally safe in pregnancy </a:t>
            </a:r>
            <a:r>
              <a:rPr lang="en-US" dirty="0" smtClean="0"/>
              <a:t>and </a:t>
            </a:r>
            <a:r>
              <a:rPr lang="en-US" dirty="0" smtClean="0"/>
              <a:t>childhood. </a:t>
            </a:r>
            <a:endParaRPr lang="en-US" dirty="0" smtClean="0"/>
          </a:p>
          <a:p>
            <a:pPr algn="just" rtl="0"/>
            <a:r>
              <a:rPr lang="en-US" dirty="0" smtClean="0"/>
              <a:t>However</a:t>
            </a:r>
            <a:r>
              <a:rPr lang="en-US" dirty="0" smtClean="0"/>
              <a:t>, it can produce </a:t>
            </a:r>
            <a:r>
              <a:rPr lang="en-US" dirty="0" err="1" smtClean="0"/>
              <a:t>eosinophilic</a:t>
            </a:r>
            <a:r>
              <a:rPr lang="en-US" dirty="0" smtClean="0"/>
              <a:t> </a:t>
            </a:r>
            <a:r>
              <a:rPr lang="en-US" dirty="0" smtClean="0"/>
              <a:t>lung </a:t>
            </a:r>
            <a:r>
              <a:rPr lang="en-US" dirty="0" smtClean="0"/>
              <a:t>infiltrates, fever, pulmonary fibrosis, peripheral </a:t>
            </a:r>
            <a:r>
              <a:rPr lang="en-US" dirty="0" smtClean="0"/>
              <a:t>neuropathy</a:t>
            </a:r>
            <a:r>
              <a:rPr lang="en-US" dirty="0" smtClean="0"/>
              <a:t>, hepatitis and </a:t>
            </a:r>
            <a:r>
              <a:rPr lang="en-US" dirty="0" err="1" smtClean="0"/>
              <a:t>haemolytic</a:t>
            </a:r>
            <a:r>
              <a:rPr lang="en-US" dirty="0" smtClean="0"/>
              <a:t> </a:t>
            </a:r>
            <a:r>
              <a:rPr lang="en-US" dirty="0" err="1" smtClean="0"/>
              <a:t>anaemia</a:t>
            </a:r>
            <a:r>
              <a:rPr lang="en-US" dirty="0" smtClean="0"/>
              <a:t>.</a:t>
            </a:r>
          </a:p>
          <a:p>
            <a:pPr algn="just" rtl="0"/>
            <a:endParaRPr lang="ar-IQ"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Linezolid</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normAutofit/>
          </a:bodyPr>
          <a:lstStyle/>
          <a:p>
            <a:pPr algn="just" rtl="0"/>
            <a:r>
              <a:rPr lang="en-US" dirty="0" err="1" smtClean="0"/>
              <a:t>Linezolid</a:t>
            </a:r>
            <a:r>
              <a:rPr lang="en-US" dirty="0" smtClean="0"/>
              <a:t> is the only currently licensed member of the </a:t>
            </a:r>
            <a:r>
              <a:rPr lang="en-US" dirty="0" err="1" smtClean="0"/>
              <a:t>oxazolidinone</a:t>
            </a:r>
            <a:r>
              <a:rPr lang="en-US" dirty="0" smtClean="0"/>
              <a:t> </a:t>
            </a:r>
            <a:r>
              <a:rPr lang="en-US" dirty="0" smtClean="0"/>
              <a:t>class, which shows excellent oral absorption with good activity against Gram-positive organisms, </a:t>
            </a:r>
            <a:r>
              <a:rPr lang="en-US" dirty="0" smtClean="0"/>
              <a:t>including </a:t>
            </a:r>
            <a:r>
              <a:rPr lang="en-US" dirty="0" smtClean="0"/>
              <a:t>MRSA and GRE. </a:t>
            </a:r>
            <a:endParaRPr lang="en-US" dirty="0" smtClean="0"/>
          </a:p>
          <a:p>
            <a:pPr algn="just" rtl="0"/>
            <a:r>
              <a:rPr lang="en-US" dirty="0" smtClean="0"/>
              <a:t>It </a:t>
            </a:r>
            <a:r>
              <a:rPr lang="en-US" dirty="0" smtClean="0"/>
              <a:t>is competitively inhibited </a:t>
            </a:r>
            <a:r>
              <a:rPr lang="en-US" dirty="0" smtClean="0"/>
              <a:t>by </a:t>
            </a:r>
            <a:r>
              <a:rPr lang="en-US" dirty="0" smtClean="0"/>
              <a:t>co-administration of </a:t>
            </a:r>
            <a:r>
              <a:rPr lang="en-US" dirty="0" err="1" smtClean="0"/>
              <a:t>chloramphenicol</a:t>
            </a:r>
            <a:r>
              <a:rPr lang="en-US" dirty="0" smtClean="0"/>
              <a:t>, </a:t>
            </a:r>
            <a:r>
              <a:rPr lang="en-US" dirty="0" err="1" smtClean="0"/>
              <a:t>vancomycin</a:t>
            </a:r>
            <a:r>
              <a:rPr lang="en-US" dirty="0" smtClean="0"/>
              <a:t> </a:t>
            </a:r>
            <a:r>
              <a:rPr lang="en-US" dirty="0" smtClean="0"/>
              <a:t>or </a:t>
            </a:r>
            <a:r>
              <a:rPr lang="en-US" dirty="0" err="1" smtClean="0"/>
              <a:t>clindamycin</a:t>
            </a:r>
            <a:r>
              <a:rPr lang="en-US" dirty="0" smtClean="0"/>
              <a:t>. </a:t>
            </a:r>
            <a:endParaRPr lang="ar-IQ"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It appears to be very safe, although mild </a:t>
            </a:r>
            <a:r>
              <a:rPr lang="en-US" dirty="0" smtClean="0"/>
              <a:t>gastrointestinal </a:t>
            </a:r>
            <a:r>
              <a:rPr lang="en-US" dirty="0" smtClean="0"/>
              <a:t>side-effects and tongue discoloration are </a:t>
            </a:r>
            <a:r>
              <a:rPr lang="en-US" dirty="0" smtClean="0"/>
              <a:t>common</a:t>
            </a:r>
            <a:r>
              <a:rPr lang="en-US" dirty="0" smtClean="0"/>
              <a:t>. </a:t>
            </a:r>
            <a:endParaRPr lang="en-US" dirty="0" smtClean="0"/>
          </a:p>
          <a:p>
            <a:pPr algn="just" rtl="0"/>
            <a:r>
              <a:rPr lang="en-US" dirty="0" err="1" smtClean="0"/>
              <a:t>Myelodysplasia</a:t>
            </a:r>
            <a:r>
              <a:rPr lang="en-US" dirty="0" smtClean="0"/>
              <a:t> </a:t>
            </a:r>
            <a:r>
              <a:rPr lang="en-US" dirty="0" smtClean="0"/>
              <a:t>and peripheral neuropathy can </a:t>
            </a:r>
            <a:r>
              <a:rPr lang="en-US" dirty="0" smtClean="0"/>
              <a:t>occur </a:t>
            </a:r>
            <a:r>
              <a:rPr lang="en-US" dirty="0" smtClean="0"/>
              <a:t>with prolonged use.</a:t>
            </a:r>
            <a:endParaRPr lang="ar-IQ"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Co-administration with monoamine </a:t>
            </a:r>
            <a:r>
              <a:rPr lang="en-US" dirty="0" err="1" smtClean="0"/>
              <a:t>oxidase</a:t>
            </a:r>
            <a:r>
              <a:rPr lang="en-US" dirty="0" smtClean="0"/>
              <a:t> inhibitors or serotonin re-uptake inhibitor </a:t>
            </a:r>
            <a:r>
              <a:rPr lang="en-US" dirty="0" smtClean="0"/>
              <a:t>antidepressants </a:t>
            </a:r>
            <a:r>
              <a:rPr lang="en-US" dirty="0" smtClean="0"/>
              <a:t>should be avoided, as it may precipitate </a:t>
            </a:r>
            <a:r>
              <a:rPr lang="en-US" dirty="0" smtClean="0"/>
              <a:t>a </a:t>
            </a:r>
            <a:r>
              <a:rPr lang="en-US" dirty="0" smtClean="0"/>
              <a:t>serotonin syndrome (neuromuscular effects, autonomic </a:t>
            </a:r>
            <a:r>
              <a:rPr lang="en-US" dirty="0" smtClean="0"/>
              <a:t>hyperactivity </a:t>
            </a:r>
            <a:r>
              <a:rPr lang="en-US" dirty="0" smtClean="0"/>
              <a:t>and altered mental status).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Spectinomycin</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Chemically similar to the </a:t>
            </a:r>
            <a:r>
              <a:rPr lang="en-US" dirty="0" err="1" smtClean="0"/>
              <a:t>aminoglycosides</a:t>
            </a:r>
            <a:r>
              <a:rPr lang="en-US" dirty="0" smtClean="0"/>
              <a:t> and given </a:t>
            </a:r>
            <a:r>
              <a:rPr lang="en-US" dirty="0" smtClean="0"/>
              <a:t>intramuscularly</a:t>
            </a:r>
            <a:r>
              <a:rPr lang="en-US" dirty="0" smtClean="0"/>
              <a:t>, </a:t>
            </a:r>
            <a:r>
              <a:rPr lang="en-US" dirty="0" err="1" smtClean="0"/>
              <a:t>spectinomycin</a:t>
            </a:r>
            <a:r>
              <a:rPr lang="en-US" dirty="0" smtClean="0"/>
              <a:t> was developed to </a:t>
            </a:r>
            <a:r>
              <a:rPr lang="en-US" dirty="0" smtClean="0"/>
              <a:t>treat </a:t>
            </a:r>
            <a:r>
              <a:rPr lang="en-US" dirty="0" smtClean="0"/>
              <a:t>strains of </a:t>
            </a:r>
            <a:r>
              <a:rPr lang="en-US" u="sng" dirty="0" smtClean="0"/>
              <a:t>N</a:t>
            </a:r>
            <a:r>
              <a:rPr lang="en-US" dirty="0" smtClean="0"/>
              <a:t>. </a:t>
            </a:r>
            <a:r>
              <a:rPr lang="en-US" u="sng" dirty="0" err="1" smtClean="0"/>
              <a:t>gonorrhoeae</a:t>
            </a:r>
            <a:r>
              <a:rPr lang="en-US" dirty="0" smtClean="0"/>
              <a:t> resistant to β-</a:t>
            </a:r>
            <a:r>
              <a:rPr lang="en-US" dirty="0" err="1" smtClean="0"/>
              <a:t>lactam</a:t>
            </a:r>
            <a:r>
              <a:rPr lang="en-US" dirty="0" smtClean="0"/>
              <a:t> antibiotics. </a:t>
            </a:r>
            <a:endParaRPr lang="ar-IQ"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Unfortunately, resistance to </a:t>
            </a:r>
            <a:r>
              <a:rPr lang="en-US" dirty="0" err="1" smtClean="0"/>
              <a:t>spectinomycin</a:t>
            </a:r>
            <a:r>
              <a:rPr lang="en-US" dirty="0" smtClean="0"/>
              <a:t> is </a:t>
            </a:r>
            <a:r>
              <a:rPr lang="en-US" dirty="0" smtClean="0"/>
              <a:t>very </a:t>
            </a:r>
            <a:r>
              <a:rPr lang="en-US" dirty="0" smtClean="0"/>
              <a:t>common and its only indication is the treatment of </a:t>
            </a:r>
            <a:r>
              <a:rPr lang="en-US" dirty="0" err="1" smtClean="0"/>
              <a:t>gonococcal</a:t>
            </a:r>
            <a:r>
              <a:rPr lang="en-US" dirty="0" smtClean="0"/>
              <a:t> </a:t>
            </a:r>
            <a:r>
              <a:rPr lang="en-US" dirty="0" err="1" smtClean="0"/>
              <a:t>urethritis</a:t>
            </a:r>
            <a:r>
              <a:rPr lang="en-US" dirty="0" smtClean="0"/>
              <a:t> in pregnancy or in patients allergic </a:t>
            </a:r>
            <a:r>
              <a:rPr lang="en-US" dirty="0" smtClean="0"/>
              <a:t>to </a:t>
            </a:r>
            <a:r>
              <a:rPr lang="en-US" dirty="0" smtClean="0"/>
              <a:t>β-</a:t>
            </a:r>
            <a:r>
              <a:rPr lang="en-US" dirty="0" err="1" smtClean="0"/>
              <a:t>lactam</a:t>
            </a:r>
            <a:r>
              <a:rPr lang="en-US" dirty="0" smtClean="0"/>
              <a:t> antibiotics.</a:t>
            </a:r>
          </a:p>
          <a:p>
            <a:pPr algn="just" rtl="0"/>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solidFill>
                  <a:srgbClr val="FF0000"/>
                </a:solidFill>
              </a:rPr>
              <a:t>Combination therapy:</a:t>
            </a:r>
            <a:endParaRPr lang="ar-IQ" dirty="0">
              <a:solidFill>
                <a:srgbClr val="FF0000"/>
              </a:solidFill>
            </a:endParaRPr>
          </a:p>
        </p:txBody>
      </p:sp>
      <p:sp>
        <p:nvSpPr>
          <p:cNvPr id="3" name="عنصر نائب للمحتوى 2"/>
          <p:cNvSpPr>
            <a:spLocks noGrp="1"/>
          </p:cNvSpPr>
          <p:nvPr>
            <p:ph idx="1"/>
          </p:nvPr>
        </p:nvSpPr>
        <p:spPr/>
        <p:txBody>
          <a:bodyPr/>
          <a:lstStyle/>
          <a:p>
            <a:pPr algn="just" rtl="0">
              <a:buNone/>
            </a:pPr>
            <a:r>
              <a:rPr lang="en-US" dirty="0" smtClean="0"/>
              <a:t>   Antimicrobial combination therapy is usually restricted to three settings:</a:t>
            </a:r>
          </a:p>
          <a:p>
            <a:pPr algn="just" rtl="0">
              <a:buNone/>
            </a:pPr>
            <a:r>
              <a:rPr lang="en-US" dirty="0" smtClean="0"/>
              <a:t>1.to increase efficacy (e.g. </a:t>
            </a:r>
            <a:r>
              <a:rPr lang="en-US" dirty="0" err="1" smtClean="0"/>
              <a:t>enterococcal</a:t>
            </a:r>
            <a:r>
              <a:rPr lang="en-US" dirty="0" smtClean="0"/>
              <a:t> </a:t>
            </a:r>
            <a:r>
              <a:rPr lang="en-US" dirty="0" err="1" smtClean="0"/>
              <a:t>endocarditis</a:t>
            </a:r>
            <a:r>
              <a:rPr lang="en-US" dirty="0" smtClean="0"/>
              <a:t>, where a </a:t>
            </a:r>
            <a:r>
              <a:rPr lang="el-GR" dirty="0" smtClean="0"/>
              <a:t>β-</a:t>
            </a:r>
            <a:r>
              <a:rPr lang="en-US" dirty="0" err="1" smtClean="0"/>
              <a:t>lactam</a:t>
            </a:r>
            <a:r>
              <a:rPr lang="en-US" dirty="0" smtClean="0"/>
              <a:t>/</a:t>
            </a:r>
            <a:r>
              <a:rPr lang="en-US" dirty="0" err="1" smtClean="0"/>
              <a:t>aminoglycoside</a:t>
            </a:r>
            <a:r>
              <a:rPr lang="en-US" dirty="0" smtClean="0"/>
              <a:t> combination results in better outcomes than a </a:t>
            </a:r>
            <a:r>
              <a:rPr lang="el-GR" dirty="0" smtClean="0"/>
              <a:t>β-</a:t>
            </a:r>
            <a:r>
              <a:rPr lang="en-US" dirty="0" err="1" smtClean="0"/>
              <a:t>lactam</a:t>
            </a:r>
            <a:r>
              <a:rPr lang="en-US" dirty="0" smtClean="0"/>
              <a:t> alone).</a:t>
            </a:r>
            <a:endParaRPr lang="ar-IQ"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Streptogramins</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err="1" smtClean="0"/>
              <a:t>Quinupristin</a:t>
            </a:r>
            <a:r>
              <a:rPr lang="en-US" dirty="0" smtClean="0"/>
              <a:t>/</a:t>
            </a:r>
            <a:r>
              <a:rPr lang="en-US" dirty="0" err="1" smtClean="0"/>
              <a:t>dalfopristin</a:t>
            </a:r>
            <a:r>
              <a:rPr lang="en-US" dirty="0" smtClean="0"/>
              <a:t> (supplied as a 30:70% combination) is active against MRSA and GRE (</a:t>
            </a:r>
            <a:r>
              <a:rPr lang="en-US" u="sng" dirty="0" err="1" smtClean="0"/>
              <a:t>Enterococcus</a:t>
            </a:r>
            <a:r>
              <a:rPr lang="en-US" dirty="0" smtClean="0"/>
              <a:t> </a:t>
            </a:r>
            <a:r>
              <a:rPr lang="en-US" u="sng" dirty="0" err="1" smtClean="0"/>
              <a:t>faecium</a:t>
            </a:r>
            <a:r>
              <a:rPr lang="en-US" dirty="0" smtClean="0"/>
              <a:t> </a:t>
            </a:r>
            <a:r>
              <a:rPr lang="en-US" dirty="0" smtClean="0"/>
              <a:t>but not </a:t>
            </a:r>
            <a:r>
              <a:rPr lang="en-US" u="sng" dirty="0" smtClean="0"/>
              <a:t>E</a:t>
            </a:r>
            <a:r>
              <a:rPr lang="en-US" dirty="0" smtClean="0"/>
              <a:t>. </a:t>
            </a:r>
            <a:r>
              <a:rPr lang="en-US" u="sng" dirty="0" err="1" smtClean="0"/>
              <a:t>faecalis</a:t>
            </a:r>
            <a:r>
              <a:rPr lang="en-US" dirty="0" smtClean="0"/>
              <a:t>), and its use should be reserved </a:t>
            </a:r>
            <a:r>
              <a:rPr lang="en-US" dirty="0" smtClean="0"/>
              <a:t>for </a:t>
            </a:r>
            <a:r>
              <a:rPr lang="en-US" dirty="0" smtClean="0"/>
              <a:t>these organisms. </a:t>
            </a:r>
            <a:endParaRPr lang="ar-IQ"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It is available in intravenous formulation only and shows good tissue penetration, but </a:t>
            </a:r>
            <a:r>
              <a:rPr lang="en-US" dirty="0" smtClean="0"/>
              <a:t>does </a:t>
            </a:r>
            <a:r>
              <a:rPr lang="en-US" dirty="0" smtClean="0"/>
              <a:t>not cross the blood–brain barrier or the placenta. </a:t>
            </a:r>
          </a:p>
          <a:p>
            <a:pPr algn="just" rtl="0"/>
            <a:r>
              <a:rPr lang="en-US" dirty="0" smtClean="0"/>
              <a:t>Significant phlebitis occurs at injection sites and a raised </a:t>
            </a:r>
            <a:r>
              <a:rPr lang="en-US" dirty="0" smtClean="0"/>
              <a:t>serum </a:t>
            </a:r>
            <a:r>
              <a:rPr lang="en-US" dirty="0" err="1" smtClean="0"/>
              <a:t>creatinine</a:t>
            </a:r>
            <a:r>
              <a:rPr lang="en-US" dirty="0" smtClean="0"/>
              <a:t> and </a:t>
            </a:r>
            <a:r>
              <a:rPr lang="en-US" dirty="0" err="1" smtClean="0"/>
              <a:t>eosinophilia</a:t>
            </a:r>
            <a:r>
              <a:rPr lang="en-US" dirty="0" smtClean="0"/>
              <a:t> may occur.</a:t>
            </a:r>
          </a:p>
          <a:p>
            <a:pPr algn="just" rtl="0"/>
            <a:endParaRPr lang="ar-IQ"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Antifungal </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agents:</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050" name="Picture 2"/>
          <p:cNvPicPr>
            <a:picLocks noGrp="1" noChangeAspect="1" noChangeArrowheads="1"/>
          </p:cNvPicPr>
          <p:nvPr>
            <p:ph idx="1"/>
          </p:nvPr>
        </p:nvPicPr>
        <p:blipFill>
          <a:blip r:embed="rId2"/>
          <a:srcRect/>
          <a:stretch>
            <a:fillRect/>
          </a:stretch>
        </p:blipFill>
        <p:spPr bwMode="auto">
          <a:xfrm>
            <a:off x="1428728" y="1500174"/>
            <a:ext cx="5857916"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b="1" dirty="0" smtClean="0">
                <a:solidFill>
                  <a:schemeClr val="accent6"/>
                </a:solidFill>
                <a:effectLst>
                  <a:outerShdw blurRad="38100" dist="38100" dir="2700000" algn="tl">
                    <a:srgbClr val="000000">
                      <a:alpha val="43137"/>
                    </a:srgbClr>
                  </a:outerShdw>
                </a:effectLst>
              </a:rPr>
              <a:t>1. </a:t>
            </a:r>
            <a:r>
              <a:rPr lang="en-US" b="1" dirty="0" err="1" smtClean="0">
                <a:solidFill>
                  <a:schemeClr val="accent6"/>
                </a:solidFill>
                <a:effectLst>
                  <a:outerShdw blurRad="38100" dist="38100" dir="2700000" algn="tl">
                    <a:srgbClr val="000000">
                      <a:alpha val="43137"/>
                    </a:srgbClr>
                  </a:outerShdw>
                </a:effectLst>
              </a:rPr>
              <a:t>Azole</a:t>
            </a:r>
            <a:r>
              <a:rPr lang="en-US" b="1" dirty="0" smtClean="0">
                <a:solidFill>
                  <a:schemeClr val="accent6"/>
                </a:solidFill>
                <a:effectLst>
                  <a:outerShdw blurRad="38100" dist="38100" dir="2700000" algn="tl">
                    <a:srgbClr val="000000">
                      <a:alpha val="43137"/>
                    </a:srgbClr>
                  </a:outerShdw>
                </a:effectLst>
              </a:rPr>
              <a:t> </a:t>
            </a:r>
            <a:r>
              <a:rPr lang="en-US" b="1" dirty="0" err="1" smtClean="0">
                <a:solidFill>
                  <a:schemeClr val="accent6"/>
                </a:solidFill>
                <a:effectLst>
                  <a:outerShdw blurRad="38100" dist="38100" dir="2700000" algn="tl">
                    <a:srgbClr val="000000">
                      <a:alpha val="43137"/>
                    </a:srgbClr>
                  </a:outerShdw>
                </a:effectLst>
              </a:rPr>
              <a:t>antifungals</a:t>
            </a:r>
            <a:r>
              <a:rPr lang="en-US" b="1" dirty="0" smtClean="0">
                <a:solidFill>
                  <a:schemeClr val="accent6"/>
                </a:solidFill>
                <a:effectLst>
                  <a:outerShdw blurRad="38100" dist="38100" dir="2700000" algn="tl">
                    <a:srgbClr val="000000">
                      <a:alpha val="43137"/>
                    </a:srgbClr>
                  </a:outerShdw>
                </a:effectLst>
              </a:rPr>
              <a:t>:</a:t>
            </a:r>
          </a:p>
          <a:p>
            <a:pPr algn="just" rtl="0"/>
            <a:r>
              <a:rPr lang="en-US" dirty="0" smtClean="0"/>
              <a:t>The azoles (</a:t>
            </a:r>
            <a:r>
              <a:rPr lang="en-US" dirty="0" err="1" smtClean="0"/>
              <a:t>imidazoles</a:t>
            </a:r>
            <a:r>
              <a:rPr lang="en-US" dirty="0" smtClean="0"/>
              <a:t> and </a:t>
            </a:r>
            <a:r>
              <a:rPr lang="en-US" dirty="0" err="1" smtClean="0"/>
              <a:t>triazoles</a:t>
            </a:r>
            <a:r>
              <a:rPr lang="en-US" dirty="0" smtClean="0"/>
              <a:t>) inhibit synthesis of </a:t>
            </a:r>
            <a:r>
              <a:rPr lang="en-US" dirty="0" err="1" smtClean="0"/>
              <a:t>ergosterol</a:t>
            </a:r>
            <a:r>
              <a:rPr lang="en-US" dirty="0" smtClean="0"/>
              <a:t>, a key constituent of the fungal cell membrane. </a:t>
            </a:r>
          </a:p>
          <a:p>
            <a:pPr algn="just" rtl="0"/>
            <a:r>
              <a:rPr lang="en-US" dirty="0" smtClean="0"/>
              <a:t>Side-effects vary but include gastrointestinal upset, hepatitis and rash. </a:t>
            </a:r>
            <a:endParaRPr lang="ar-IQ" dirty="0" smtClean="0"/>
          </a:p>
          <a:p>
            <a:pPr algn="just" rtl="0">
              <a:buNone/>
            </a:pPr>
            <a:endParaRPr lang="ar-IQ"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Azoles are amongst the drugs </a:t>
            </a:r>
            <a:r>
              <a:rPr lang="en-US" dirty="0" err="1" smtClean="0"/>
              <a:t>metabolised</a:t>
            </a:r>
            <a:r>
              <a:rPr lang="en-US" dirty="0" smtClean="0"/>
              <a:t> </a:t>
            </a:r>
            <a:r>
              <a:rPr lang="en-US" dirty="0" smtClean="0"/>
              <a:t>by </a:t>
            </a:r>
            <a:r>
              <a:rPr lang="en-US" dirty="0" err="1" smtClean="0"/>
              <a:t>cytochrome</a:t>
            </a:r>
            <a:r>
              <a:rPr lang="en-US" dirty="0" smtClean="0"/>
              <a:t> p450 enzymes, so must be </a:t>
            </a:r>
            <a:r>
              <a:rPr lang="en-US" dirty="0" smtClean="0"/>
              <a:t>used </a:t>
            </a:r>
            <a:r>
              <a:rPr lang="en-US" dirty="0" smtClean="0"/>
              <a:t>cautiously if combined with other such drugs with </a:t>
            </a:r>
            <a:r>
              <a:rPr lang="en-US" dirty="0" smtClean="0"/>
              <a:t>which </a:t>
            </a:r>
            <a:r>
              <a:rPr lang="en-US" dirty="0" smtClean="0"/>
              <a:t>they may </a:t>
            </a:r>
            <a:r>
              <a:rPr lang="en-US" dirty="0" smtClean="0"/>
              <a:t>interact.</a:t>
            </a:r>
            <a:endParaRPr lang="en-US" dirty="0" smtClean="0"/>
          </a:p>
          <a:p>
            <a:pPr algn="just" rtl="0"/>
            <a:endParaRPr lang="ar-IQ"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Imidazoles</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err="1" smtClean="0"/>
              <a:t>Miconazole</a:t>
            </a:r>
            <a:r>
              <a:rPr lang="en-US" dirty="0" smtClean="0"/>
              <a:t>, </a:t>
            </a:r>
            <a:r>
              <a:rPr lang="en-US" dirty="0" err="1" smtClean="0"/>
              <a:t>econazole</a:t>
            </a:r>
            <a:r>
              <a:rPr lang="en-US" dirty="0" smtClean="0"/>
              <a:t>, </a:t>
            </a:r>
            <a:r>
              <a:rPr lang="en-US" dirty="0" err="1" smtClean="0"/>
              <a:t>clotrimazole</a:t>
            </a:r>
            <a:r>
              <a:rPr lang="en-US" dirty="0" smtClean="0"/>
              <a:t> and </a:t>
            </a:r>
            <a:r>
              <a:rPr lang="en-US" dirty="0" err="1" smtClean="0"/>
              <a:t>ketoconazole</a:t>
            </a:r>
            <a:r>
              <a:rPr lang="en-US" dirty="0" smtClean="0"/>
              <a:t> are relatively toxic and therefore mainly administered topically. </a:t>
            </a:r>
            <a:endParaRPr lang="en-US" dirty="0" smtClean="0"/>
          </a:p>
          <a:p>
            <a:pPr algn="just" rtl="0"/>
            <a:r>
              <a:rPr lang="en-US" dirty="0" err="1" smtClean="0"/>
              <a:t>Clotrimazole</a:t>
            </a:r>
            <a:r>
              <a:rPr lang="en-US" dirty="0" smtClean="0"/>
              <a:t> </a:t>
            </a:r>
            <a:r>
              <a:rPr lang="en-US" dirty="0" smtClean="0"/>
              <a:t>is used extensively to </a:t>
            </a:r>
            <a:r>
              <a:rPr lang="en-US" dirty="0" smtClean="0"/>
              <a:t>treat </a:t>
            </a:r>
            <a:r>
              <a:rPr lang="en-US" dirty="0" smtClean="0"/>
              <a:t>superficial fungal infections. </a:t>
            </a:r>
            <a:endParaRPr lang="ar-IQ"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a:t>
            </a:r>
            <a:r>
              <a:rPr lang="en-US" dirty="0" err="1" smtClean="0"/>
              <a:t>Ketoconazole</a:t>
            </a:r>
            <a:r>
              <a:rPr lang="en-US" dirty="0" smtClean="0"/>
              <a:t> may </a:t>
            </a:r>
            <a:r>
              <a:rPr lang="en-US" dirty="0" smtClean="0"/>
              <a:t>be </a:t>
            </a:r>
            <a:r>
              <a:rPr lang="en-US" dirty="0" smtClean="0"/>
              <a:t>given orally, but causes severe hepatitis in ∼</a:t>
            </a:r>
            <a:r>
              <a:rPr lang="en-US" dirty="0" smtClean="0"/>
              <a:t>1:15000 cases </a:t>
            </a:r>
            <a:r>
              <a:rPr lang="en-US" dirty="0" smtClean="0"/>
              <a:t>and inhibits enzymes involved in steroid biosynthesis in the adrenals and gonads. </a:t>
            </a:r>
            <a:endParaRPr lang="en-US" dirty="0" smtClean="0"/>
          </a:p>
          <a:p>
            <a:pPr algn="just" rtl="0"/>
            <a:r>
              <a:rPr lang="en-US" dirty="0" err="1" smtClean="0"/>
              <a:t>Triazoles</a:t>
            </a:r>
            <a:r>
              <a:rPr lang="en-US" dirty="0" smtClean="0"/>
              <a:t> </a:t>
            </a:r>
            <a:r>
              <a:rPr lang="en-US" dirty="0" smtClean="0"/>
              <a:t>are preferred for systemic administration because of their </a:t>
            </a:r>
            <a:r>
              <a:rPr lang="en-US" dirty="0" smtClean="0"/>
              <a:t>reduced </a:t>
            </a:r>
            <a:r>
              <a:rPr lang="en-US" dirty="0" smtClean="0"/>
              <a:t>toxicity.</a:t>
            </a:r>
          </a:p>
          <a:p>
            <a:pPr algn="just" rtl="0"/>
            <a:endParaRPr lang="ar-IQ"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Triazoles</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err="1" smtClean="0"/>
              <a:t>Fluconazole</a:t>
            </a:r>
            <a:r>
              <a:rPr lang="en-US" dirty="0" smtClean="0"/>
              <a:t> is effective against yeasts only (</a:t>
            </a:r>
            <a:r>
              <a:rPr lang="en-US" u="sng" dirty="0" smtClean="0"/>
              <a:t>Candida</a:t>
            </a:r>
            <a:r>
              <a:rPr lang="en-US" dirty="0" smtClean="0"/>
              <a:t> and </a:t>
            </a:r>
            <a:r>
              <a:rPr lang="en-US" u="sng" dirty="0" smtClean="0"/>
              <a:t>Cryptococcus</a:t>
            </a:r>
            <a:r>
              <a:rPr lang="en-US" dirty="0" smtClean="0"/>
              <a:t> </a:t>
            </a:r>
            <a:r>
              <a:rPr lang="en-US" dirty="0" smtClean="0"/>
              <a:t>spp.). </a:t>
            </a:r>
            <a:endParaRPr lang="en-US" dirty="0" smtClean="0"/>
          </a:p>
          <a:p>
            <a:pPr algn="just" rtl="0"/>
            <a:r>
              <a:rPr lang="en-US" dirty="0" smtClean="0"/>
              <a:t>It </a:t>
            </a:r>
            <a:r>
              <a:rPr lang="en-US" dirty="0" smtClean="0"/>
              <a:t>is well absorbed after oral administration, and has a long half-life (approximately 30 hours) and </a:t>
            </a:r>
            <a:r>
              <a:rPr lang="en-US" dirty="0" smtClean="0"/>
              <a:t>an </a:t>
            </a:r>
            <a:r>
              <a:rPr lang="en-US" dirty="0" smtClean="0"/>
              <a:t>excellent safety profile. </a:t>
            </a:r>
            <a:endParaRPr lang="en-US" dirty="0" smtClean="0"/>
          </a:p>
          <a:p>
            <a:pPr algn="just" rtl="0"/>
            <a:r>
              <a:rPr lang="en-US" dirty="0" smtClean="0"/>
              <a:t>The </a:t>
            </a:r>
            <a:r>
              <a:rPr lang="en-US" dirty="0" smtClean="0"/>
              <a:t>drug is highly </a:t>
            </a:r>
            <a:r>
              <a:rPr lang="en-US" dirty="0" smtClean="0"/>
              <a:t>water-soluble and </a:t>
            </a:r>
            <a:r>
              <a:rPr lang="en-US" dirty="0" smtClean="0"/>
              <a:t>distributes widely to all body sites and tissues, including CSF.</a:t>
            </a:r>
          </a:p>
          <a:p>
            <a:pPr algn="just" rtl="0"/>
            <a:endParaRPr lang="ar-IQ"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Itraconazole</a:t>
            </a:r>
            <a:r>
              <a:rPr lang="en-US" dirty="0" smtClean="0"/>
              <a:t> is </a:t>
            </a:r>
            <a:r>
              <a:rPr lang="en-US" dirty="0" err="1" smtClean="0"/>
              <a:t>lipophilic</a:t>
            </a:r>
            <a:r>
              <a:rPr lang="en-US" dirty="0" smtClean="0"/>
              <a:t> and distributes extensively, </a:t>
            </a:r>
            <a:r>
              <a:rPr lang="en-US" dirty="0" smtClean="0"/>
              <a:t>including </a:t>
            </a:r>
            <a:r>
              <a:rPr lang="en-US" dirty="0" smtClean="0"/>
              <a:t>to toenails and fingernails. </a:t>
            </a:r>
            <a:endParaRPr lang="en-US" dirty="0" smtClean="0"/>
          </a:p>
          <a:p>
            <a:pPr algn="just" rtl="0"/>
            <a:r>
              <a:rPr lang="en-US" dirty="0" smtClean="0"/>
              <a:t>CSF </a:t>
            </a:r>
            <a:r>
              <a:rPr lang="en-US" dirty="0" smtClean="0"/>
              <a:t>penetration is poor. </a:t>
            </a:r>
            <a:endParaRPr lang="en-US" dirty="0" smtClean="0"/>
          </a:p>
          <a:p>
            <a:pPr algn="just" rtl="0"/>
            <a:r>
              <a:rPr lang="en-US" dirty="0" smtClean="0"/>
              <a:t>Oral </a:t>
            </a:r>
            <a:r>
              <a:rPr lang="en-US" dirty="0" smtClean="0"/>
              <a:t>absorption is erratic and </a:t>
            </a:r>
            <a:r>
              <a:rPr lang="en-US" dirty="0" smtClean="0"/>
              <a:t>formulation-dependent</a:t>
            </a:r>
            <a:r>
              <a:rPr lang="en-US" dirty="0" smtClean="0"/>
              <a:t>, which necessitates monitoring of blood levels.</a:t>
            </a:r>
          </a:p>
          <a:p>
            <a:pPr algn="just" rtl="0"/>
            <a:endParaRPr lang="ar-IQ"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Voriconazole</a:t>
            </a:r>
            <a:r>
              <a:rPr lang="en-US" dirty="0" smtClean="0"/>
              <a:t> is extremely well absorbed (96% oral </a:t>
            </a:r>
            <a:r>
              <a:rPr lang="en-US" dirty="0" smtClean="0"/>
              <a:t>bioavailability</a:t>
            </a:r>
            <a:r>
              <a:rPr lang="en-US" dirty="0" smtClean="0"/>
              <a:t>) and is used mainly in the treatment of </a:t>
            </a:r>
            <a:r>
              <a:rPr lang="en-US" dirty="0" err="1" smtClean="0"/>
              <a:t>aspergillosis</a:t>
            </a:r>
            <a:r>
              <a:rPr lang="en-US" dirty="0" smtClean="0"/>
              <a:t>.</a:t>
            </a:r>
          </a:p>
          <a:p>
            <a:pPr algn="just" rtl="0"/>
            <a:r>
              <a:rPr lang="en-US" dirty="0" err="1" smtClean="0"/>
              <a:t>Posaconazole</a:t>
            </a:r>
            <a:r>
              <a:rPr lang="en-US" dirty="0" smtClean="0"/>
              <a:t> is the broadest-spectrum antifungal </a:t>
            </a:r>
            <a:r>
              <a:rPr lang="en-US" dirty="0" err="1" smtClean="0"/>
              <a:t>azole</a:t>
            </a:r>
            <a:r>
              <a:rPr lang="en-US" dirty="0" smtClean="0"/>
              <a:t>, and the only one with consistent activity against the </a:t>
            </a:r>
            <a:r>
              <a:rPr lang="en-US" dirty="0" err="1" smtClean="0"/>
              <a:t>Mucorales</a:t>
            </a:r>
            <a:r>
              <a:rPr lang="en-US" dirty="0" smtClean="0"/>
              <a:t>. </a:t>
            </a:r>
            <a:r>
              <a:rPr lang="en-US" dirty="0" smtClean="0"/>
              <a:t>It </a:t>
            </a:r>
            <a:r>
              <a:rPr lang="en-US" dirty="0" smtClean="0"/>
              <a:t>is currently available as an oral agent only.</a:t>
            </a:r>
          </a:p>
          <a:p>
            <a:pPr algn="just" rtl="0"/>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t>2.when no single agent’s spectrum covers all potential pathogens (e.g. in </a:t>
            </a:r>
            <a:r>
              <a:rPr lang="en-US" dirty="0" err="1" smtClean="0"/>
              <a:t>polymicrobial</a:t>
            </a:r>
            <a:r>
              <a:rPr lang="en-US" dirty="0" smtClean="0"/>
              <a:t> infection or empiric treatment of sepsis)</a:t>
            </a:r>
          </a:p>
          <a:p>
            <a:pPr algn="just" rtl="0">
              <a:buNone/>
            </a:pPr>
            <a:r>
              <a:rPr lang="en-US" dirty="0" smtClean="0"/>
              <a:t>3.to reduce antimicrobial resistance, as the organism would need to develop resistance to multiple agents simultaneously (e.g. </a:t>
            </a:r>
            <a:r>
              <a:rPr lang="en-US" dirty="0" err="1" smtClean="0"/>
              <a:t>antituberculous</a:t>
            </a:r>
            <a:r>
              <a:rPr lang="en-US" dirty="0" smtClean="0"/>
              <a:t> chemotherapy, highly active anti-retroviral therapy (HAART)).</a:t>
            </a:r>
            <a:endParaRPr lang="ar-IQ"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Echinocandins</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a:bodyPr>
          <a:lstStyle/>
          <a:p>
            <a:pPr algn="just" rtl="0"/>
            <a:r>
              <a:rPr lang="en-US" dirty="0" err="1" smtClean="0"/>
              <a:t>Anidulafungin</a:t>
            </a:r>
            <a:r>
              <a:rPr lang="en-US" dirty="0" smtClean="0"/>
              <a:t>, </a:t>
            </a:r>
            <a:r>
              <a:rPr lang="en-US" dirty="0" err="1" smtClean="0"/>
              <a:t>caspofungin</a:t>
            </a:r>
            <a:r>
              <a:rPr lang="en-US" dirty="0" smtClean="0"/>
              <a:t> and </a:t>
            </a:r>
            <a:r>
              <a:rPr lang="en-US" dirty="0" err="1" smtClean="0"/>
              <a:t>micafungin</a:t>
            </a:r>
            <a:r>
              <a:rPr lang="en-US" dirty="0" smtClean="0"/>
              <a:t> inhibit </a:t>
            </a:r>
            <a:r>
              <a:rPr lang="el-GR" dirty="0" smtClean="0"/>
              <a:t>β-1,3-</a:t>
            </a:r>
            <a:r>
              <a:rPr lang="en-US" dirty="0" err="1" smtClean="0"/>
              <a:t>glucan</a:t>
            </a:r>
            <a:r>
              <a:rPr lang="en-US" dirty="0" smtClean="0"/>
              <a:t> synthesis in the fungal cell wall. </a:t>
            </a:r>
            <a:endParaRPr lang="en-US" dirty="0" smtClean="0"/>
          </a:p>
          <a:p>
            <a:pPr algn="just" rtl="0"/>
            <a:r>
              <a:rPr lang="en-US" dirty="0" smtClean="0"/>
              <a:t>They </a:t>
            </a:r>
            <a:r>
              <a:rPr lang="en-US" dirty="0" smtClean="0"/>
              <a:t>do not </a:t>
            </a:r>
            <a:r>
              <a:rPr lang="en-US" dirty="0" smtClean="0"/>
              <a:t>demonstrate </a:t>
            </a:r>
            <a:r>
              <a:rPr lang="en-US" dirty="0" smtClean="0"/>
              <a:t>cross-resistance with azoles or </a:t>
            </a:r>
            <a:r>
              <a:rPr lang="en-US" dirty="0" err="1" smtClean="0"/>
              <a:t>polyenes</a:t>
            </a:r>
            <a:r>
              <a:rPr lang="en-US" dirty="0" smtClean="0"/>
              <a:t> and </a:t>
            </a:r>
            <a:r>
              <a:rPr lang="en-US" dirty="0" smtClean="0"/>
              <a:t>have </a:t>
            </a:r>
            <a:r>
              <a:rPr lang="en-US" dirty="0" smtClean="0"/>
              <a:t>very few significant adverse effects. </a:t>
            </a:r>
            <a:endParaRPr lang="en-US" dirty="0" smtClean="0"/>
          </a:p>
          <a:p>
            <a:pPr algn="just" rtl="0"/>
            <a:r>
              <a:rPr lang="en-US" dirty="0" err="1" smtClean="0"/>
              <a:t>Caspofungin</a:t>
            </a:r>
            <a:r>
              <a:rPr lang="en-US" dirty="0" smtClean="0"/>
              <a:t>, </a:t>
            </a:r>
            <a:r>
              <a:rPr lang="en-US" dirty="0" err="1" smtClean="0"/>
              <a:t>anidulafungin</a:t>
            </a:r>
            <a:r>
              <a:rPr lang="en-US" dirty="0" smtClean="0"/>
              <a:t> </a:t>
            </a:r>
            <a:r>
              <a:rPr lang="en-US" dirty="0" smtClean="0"/>
              <a:t>and </a:t>
            </a:r>
            <a:r>
              <a:rPr lang="en-US" dirty="0" err="1" smtClean="0"/>
              <a:t>micafungin</a:t>
            </a:r>
            <a:r>
              <a:rPr lang="en-US" dirty="0" smtClean="0"/>
              <a:t> are used to treat </a:t>
            </a:r>
            <a:r>
              <a:rPr lang="en-US" dirty="0" err="1" smtClean="0"/>
              <a:t>candidaemia</a:t>
            </a:r>
            <a:r>
              <a:rPr lang="en-US" dirty="0" smtClean="0"/>
              <a:t>, and </a:t>
            </a:r>
            <a:r>
              <a:rPr lang="en-US" dirty="0" err="1" smtClean="0"/>
              <a:t>caspofungin</a:t>
            </a:r>
            <a:r>
              <a:rPr lang="en-US" dirty="0" smtClean="0"/>
              <a:t> is also used in </a:t>
            </a:r>
            <a:r>
              <a:rPr lang="en-US" dirty="0" err="1" smtClean="0"/>
              <a:t>aspergillosis</a:t>
            </a:r>
            <a:r>
              <a:rPr lang="en-US" dirty="0" smtClean="0"/>
              <a:t>.</a:t>
            </a:r>
          </a:p>
          <a:p>
            <a:pPr algn="just" rtl="0"/>
            <a:endParaRPr lang="ar-IQ"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Polyenes</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a:xfrm>
            <a:off x="428596" y="1428736"/>
            <a:ext cx="8229600" cy="4526280"/>
          </a:xfrm>
        </p:spPr>
        <p:txBody>
          <a:bodyPr>
            <a:normAutofit lnSpcReduction="10000"/>
          </a:bodyPr>
          <a:lstStyle/>
          <a:p>
            <a:pPr algn="just" rtl="0"/>
            <a:r>
              <a:rPr lang="en-US" dirty="0" err="1" smtClean="0"/>
              <a:t>Amphotericin</a:t>
            </a:r>
            <a:r>
              <a:rPr lang="en-US" dirty="0" smtClean="0"/>
              <a:t> B </a:t>
            </a:r>
            <a:r>
              <a:rPr lang="en-US" dirty="0" err="1" smtClean="0"/>
              <a:t>deoxycholate</a:t>
            </a:r>
            <a:r>
              <a:rPr lang="en-US" dirty="0" smtClean="0"/>
              <a:t> causes cell death by binding to </a:t>
            </a:r>
            <a:r>
              <a:rPr lang="en-US" dirty="0" err="1" smtClean="0"/>
              <a:t>ergosterol</a:t>
            </a:r>
            <a:r>
              <a:rPr lang="en-US" dirty="0" smtClean="0"/>
              <a:t> and damaging the fungal </a:t>
            </a:r>
            <a:r>
              <a:rPr lang="en-US" dirty="0" err="1" smtClean="0"/>
              <a:t>cytoplasmic</a:t>
            </a:r>
            <a:r>
              <a:rPr lang="en-US" dirty="0" smtClean="0"/>
              <a:t> membrane. </a:t>
            </a:r>
            <a:endParaRPr lang="en-US" dirty="0" smtClean="0"/>
          </a:p>
          <a:p>
            <a:pPr algn="just" rtl="0"/>
            <a:r>
              <a:rPr lang="en-US" dirty="0" smtClean="0"/>
              <a:t>Its </a:t>
            </a:r>
            <a:r>
              <a:rPr lang="en-US" dirty="0" smtClean="0"/>
              <a:t>use in resource-rich countries is </a:t>
            </a:r>
            <a:r>
              <a:rPr lang="en-US" dirty="0" smtClean="0"/>
              <a:t>being </a:t>
            </a:r>
            <a:r>
              <a:rPr lang="en-US" dirty="0" smtClean="0"/>
              <a:t>supplanted by less toxic antifungal agents. </a:t>
            </a:r>
            <a:endParaRPr lang="en-US" dirty="0" smtClean="0"/>
          </a:p>
          <a:p>
            <a:pPr algn="just" rtl="0"/>
            <a:r>
              <a:rPr lang="en-US" dirty="0" smtClean="0"/>
              <a:t>It </a:t>
            </a:r>
            <a:r>
              <a:rPr lang="en-US" dirty="0" smtClean="0"/>
              <a:t>is </a:t>
            </a:r>
            <a:r>
              <a:rPr lang="en-US" dirty="0" err="1" smtClean="0"/>
              <a:t>lipophilic</a:t>
            </a:r>
            <a:r>
              <a:rPr lang="en-US" dirty="0" smtClean="0"/>
              <a:t>, insoluble in water and not absorbed orally. </a:t>
            </a:r>
          </a:p>
          <a:p>
            <a:pPr algn="just" rtl="0"/>
            <a:r>
              <a:rPr lang="en-US" dirty="0" smtClean="0"/>
              <a:t>Its long half-life enables once-daily administration. </a:t>
            </a:r>
            <a:endParaRPr lang="en-US" dirty="0" smtClean="0"/>
          </a:p>
          <a:p>
            <a:pPr algn="just" rtl="0"/>
            <a:r>
              <a:rPr lang="en-US" dirty="0" smtClean="0"/>
              <a:t>CSF penetration </a:t>
            </a:r>
            <a:r>
              <a:rPr lang="en-US" dirty="0" smtClean="0"/>
              <a:t>is poor.</a:t>
            </a:r>
          </a:p>
          <a:p>
            <a:pPr algn="just" rtl="0"/>
            <a:endParaRPr lang="ar-IQ"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Adverse reactions include immediate anaphylaxis </a:t>
            </a:r>
            <a:r>
              <a:rPr lang="en-US" dirty="0" smtClean="0"/>
              <a:t>(</a:t>
            </a:r>
            <a:r>
              <a:rPr lang="en-US" dirty="0" smtClean="0"/>
              <a:t>a test dose should always be given before infusion), </a:t>
            </a:r>
            <a:r>
              <a:rPr lang="en-US" dirty="0" smtClean="0"/>
              <a:t>other </a:t>
            </a:r>
            <a:r>
              <a:rPr lang="en-US" dirty="0" smtClean="0"/>
              <a:t>infusion-related reactions, and </a:t>
            </a:r>
            <a:r>
              <a:rPr lang="en-US" dirty="0" err="1" smtClean="0"/>
              <a:t>nephrotoxicity</a:t>
            </a:r>
            <a:r>
              <a:rPr lang="en-US" dirty="0" smtClean="0"/>
              <a:t>. </a:t>
            </a:r>
          </a:p>
          <a:p>
            <a:pPr algn="just" rtl="0"/>
            <a:r>
              <a:rPr lang="en-US" dirty="0" err="1" smtClean="0"/>
              <a:t>Nephrotoxicity</a:t>
            </a:r>
            <a:r>
              <a:rPr lang="en-US" dirty="0" smtClean="0"/>
              <a:t> may be sufficient to require dialysis, </a:t>
            </a:r>
            <a:r>
              <a:rPr lang="en-US" dirty="0" smtClean="0"/>
              <a:t>and </a:t>
            </a:r>
            <a:r>
              <a:rPr lang="en-US" dirty="0" smtClean="0"/>
              <a:t>occurs in most patients who are adequately dosed. </a:t>
            </a:r>
          </a:p>
          <a:p>
            <a:pPr algn="just" rtl="0"/>
            <a:endParaRPr lang="ar-IQ"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It may be ameliorated by concomitant infusion of normal saline. </a:t>
            </a:r>
            <a:endParaRPr lang="en-US" dirty="0" smtClean="0"/>
          </a:p>
          <a:p>
            <a:pPr algn="just" rtl="0"/>
            <a:r>
              <a:rPr lang="en-US" dirty="0" smtClean="0"/>
              <a:t>Irreversible </a:t>
            </a:r>
            <a:r>
              <a:rPr lang="en-US" dirty="0" err="1" smtClean="0"/>
              <a:t>nephrotoxicity</a:t>
            </a:r>
            <a:r>
              <a:rPr lang="en-US" dirty="0" smtClean="0"/>
              <a:t> occurs with large </a:t>
            </a:r>
            <a:r>
              <a:rPr lang="en-US" dirty="0" smtClean="0"/>
              <a:t>cumulative </a:t>
            </a:r>
            <a:r>
              <a:rPr lang="en-US" dirty="0" smtClean="0"/>
              <a:t>doses of </a:t>
            </a:r>
            <a:r>
              <a:rPr lang="en-US" dirty="0" err="1" smtClean="0"/>
              <a:t>amphotericin</a:t>
            </a:r>
            <a:r>
              <a:rPr lang="en-US" dirty="0" smtClean="0"/>
              <a:t> B.</a:t>
            </a:r>
          </a:p>
          <a:p>
            <a:pPr algn="just" rtl="0"/>
            <a:endParaRPr lang="ar-IQ"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Nystatin</a:t>
            </a:r>
            <a:r>
              <a:rPr lang="en-US" dirty="0" smtClean="0"/>
              <a:t> has a similar spectrum of antifungal activity </a:t>
            </a:r>
            <a:r>
              <a:rPr lang="en-US" dirty="0" smtClean="0"/>
              <a:t>to </a:t>
            </a:r>
            <a:r>
              <a:rPr lang="en-US" dirty="0" err="1" smtClean="0"/>
              <a:t>amphotericin</a:t>
            </a:r>
            <a:r>
              <a:rPr lang="en-US" dirty="0" smtClean="0"/>
              <a:t> B. </a:t>
            </a:r>
            <a:endParaRPr lang="en-US" dirty="0" smtClean="0"/>
          </a:p>
          <a:p>
            <a:pPr algn="just" rtl="0"/>
            <a:r>
              <a:rPr lang="en-US" dirty="0" smtClean="0"/>
              <a:t>Its </a:t>
            </a:r>
            <a:r>
              <a:rPr lang="en-US" dirty="0" smtClean="0"/>
              <a:t>toxicity limits it to topical use, e.g. </a:t>
            </a:r>
            <a:r>
              <a:rPr lang="en-US" dirty="0" smtClean="0"/>
              <a:t>in </a:t>
            </a:r>
            <a:r>
              <a:rPr lang="en-US" dirty="0" smtClean="0"/>
              <a:t>oral and vaginal </a:t>
            </a:r>
            <a:r>
              <a:rPr lang="en-US" dirty="0" err="1" smtClean="0"/>
              <a:t>candidiasis</a:t>
            </a:r>
            <a:r>
              <a:rPr lang="en-US" dirty="0" smtClean="0"/>
              <a:t>.</a:t>
            </a:r>
          </a:p>
          <a:p>
            <a:pPr algn="just" rtl="0"/>
            <a:endParaRPr lang="ar-IQ"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600" dirty="0" smtClean="0">
                <a:latin typeface="+mn-lt"/>
              </a:rPr>
              <a:t>Lipid formulations of </a:t>
            </a:r>
            <a:r>
              <a:rPr lang="en-US" sz="3600" dirty="0" err="1" smtClean="0">
                <a:latin typeface="+mn-lt"/>
              </a:rPr>
              <a:t>amphotericin</a:t>
            </a:r>
            <a:r>
              <a:rPr lang="en-US" sz="3600" dirty="0" smtClean="0">
                <a:latin typeface="+mn-lt"/>
              </a:rPr>
              <a:t> </a:t>
            </a:r>
            <a:r>
              <a:rPr lang="en-US" sz="3600" dirty="0" smtClean="0">
                <a:latin typeface="+mn-lt"/>
              </a:rPr>
              <a:t>B:</a:t>
            </a:r>
            <a:endParaRPr lang="ar-IQ" sz="3600" dirty="0">
              <a:latin typeface="+mn-lt"/>
            </a:endParaRPr>
          </a:p>
        </p:txBody>
      </p:sp>
      <p:sp>
        <p:nvSpPr>
          <p:cNvPr id="3" name="عنصر نائب للمحتوى 2"/>
          <p:cNvSpPr>
            <a:spLocks noGrp="1"/>
          </p:cNvSpPr>
          <p:nvPr>
            <p:ph idx="1"/>
          </p:nvPr>
        </p:nvSpPr>
        <p:spPr/>
        <p:txBody>
          <a:bodyPr>
            <a:normAutofit/>
          </a:bodyPr>
          <a:lstStyle/>
          <a:p>
            <a:pPr algn="just" rtl="0"/>
            <a:r>
              <a:rPr lang="en-US" dirty="0" smtClean="0"/>
              <a:t>Lipid formulations of </a:t>
            </a:r>
            <a:r>
              <a:rPr lang="en-US" dirty="0" err="1" smtClean="0"/>
              <a:t>amphotericin</a:t>
            </a:r>
            <a:r>
              <a:rPr lang="en-US" dirty="0" smtClean="0"/>
              <a:t> B (</a:t>
            </a:r>
            <a:r>
              <a:rPr lang="en-US" dirty="0" err="1" smtClean="0"/>
              <a:t>AmB</a:t>
            </a:r>
            <a:r>
              <a:rPr lang="en-US" dirty="0" smtClean="0"/>
              <a:t>) have been </a:t>
            </a:r>
            <a:r>
              <a:rPr lang="en-US" dirty="0" smtClean="0"/>
              <a:t>developed </a:t>
            </a:r>
            <a:r>
              <a:rPr lang="en-US" dirty="0" smtClean="0"/>
              <a:t>to reduce the toxicity of the parent compound. </a:t>
            </a:r>
          </a:p>
          <a:p>
            <a:pPr algn="just" rtl="0"/>
            <a:r>
              <a:rPr lang="en-US" dirty="0" smtClean="0"/>
              <a:t>These consist of </a:t>
            </a:r>
            <a:r>
              <a:rPr lang="en-US" dirty="0" err="1" smtClean="0"/>
              <a:t>AmB</a:t>
            </a:r>
            <a:r>
              <a:rPr lang="en-US" dirty="0" smtClean="0"/>
              <a:t> encapsulated in </a:t>
            </a:r>
            <a:r>
              <a:rPr lang="en-US" dirty="0" err="1" smtClean="0"/>
              <a:t>liposomes</a:t>
            </a:r>
            <a:r>
              <a:rPr lang="en-US" dirty="0" smtClean="0"/>
              <a:t> (liposomal </a:t>
            </a:r>
            <a:r>
              <a:rPr lang="en-US" dirty="0" err="1" smtClean="0"/>
              <a:t>AmB</a:t>
            </a:r>
            <a:r>
              <a:rPr lang="en-US" dirty="0" smtClean="0"/>
              <a:t>, L-</a:t>
            </a:r>
            <a:r>
              <a:rPr lang="en-US" dirty="0" err="1" smtClean="0"/>
              <a:t>AmB</a:t>
            </a:r>
            <a:r>
              <a:rPr lang="en-US" dirty="0" smtClean="0"/>
              <a:t>) or </a:t>
            </a:r>
            <a:r>
              <a:rPr lang="en-US" dirty="0" err="1" smtClean="0"/>
              <a:t>complexed</a:t>
            </a:r>
            <a:r>
              <a:rPr lang="en-US" dirty="0" smtClean="0"/>
              <a:t> with phospholipids </a:t>
            </a:r>
            <a:r>
              <a:rPr lang="en-US" dirty="0" smtClean="0"/>
              <a:t>(</a:t>
            </a:r>
            <a:r>
              <a:rPr lang="en-US" dirty="0" err="1" smtClean="0"/>
              <a:t>AmB</a:t>
            </a:r>
            <a:r>
              <a:rPr lang="en-US" dirty="0" smtClean="0"/>
              <a:t> lipid complex, ABLC) or </a:t>
            </a:r>
            <a:r>
              <a:rPr lang="en-US" dirty="0" err="1" smtClean="0"/>
              <a:t>cholesteryl</a:t>
            </a:r>
            <a:r>
              <a:rPr lang="en-US" dirty="0" smtClean="0"/>
              <a:t> </a:t>
            </a:r>
            <a:r>
              <a:rPr lang="en-US" dirty="0" err="1" smtClean="0"/>
              <a:t>sulphate</a:t>
            </a:r>
            <a:r>
              <a:rPr lang="en-US" dirty="0" smtClean="0"/>
              <a:t> (</a:t>
            </a:r>
            <a:r>
              <a:rPr lang="en-US" dirty="0" err="1" smtClean="0"/>
              <a:t>AmB</a:t>
            </a:r>
            <a:r>
              <a:rPr lang="en-US" dirty="0" smtClean="0"/>
              <a:t> </a:t>
            </a:r>
            <a:r>
              <a:rPr lang="en-US" dirty="0" smtClean="0"/>
              <a:t>colloidal </a:t>
            </a:r>
            <a:r>
              <a:rPr lang="en-US" dirty="0" smtClean="0"/>
              <a:t>dispersion, ABCD). </a:t>
            </a:r>
            <a:endParaRPr lang="ar-IQ"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drug becomes active </a:t>
            </a:r>
            <a:r>
              <a:rPr lang="en-US" dirty="0" smtClean="0"/>
              <a:t>dissociating </a:t>
            </a:r>
            <a:r>
              <a:rPr lang="en-US" dirty="0" smtClean="0"/>
              <a:t>from its lipid component after administration. </a:t>
            </a:r>
            <a:endParaRPr lang="en-US" dirty="0" smtClean="0"/>
          </a:p>
          <a:p>
            <a:pPr algn="just" rtl="0"/>
            <a:r>
              <a:rPr lang="en-US" dirty="0" smtClean="0"/>
              <a:t>Adverse </a:t>
            </a:r>
            <a:r>
              <a:rPr lang="en-US" dirty="0" smtClean="0"/>
              <a:t>reactions are similar to, but considerably </a:t>
            </a:r>
            <a:r>
              <a:rPr lang="en-US" dirty="0" smtClean="0"/>
              <a:t>less </a:t>
            </a:r>
            <a:r>
              <a:rPr lang="en-US" dirty="0" smtClean="0"/>
              <a:t>frequent than, those with </a:t>
            </a:r>
            <a:r>
              <a:rPr lang="en-US" dirty="0" err="1" smtClean="0"/>
              <a:t>AmB</a:t>
            </a:r>
            <a:r>
              <a:rPr lang="en-US" dirty="0" smtClean="0"/>
              <a:t> </a:t>
            </a:r>
            <a:r>
              <a:rPr lang="en-US" dirty="0" err="1" smtClean="0"/>
              <a:t>deoxycholate</a:t>
            </a:r>
            <a:r>
              <a:rPr lang="en-US" dirty="0" smtClean="0"/>
              <a:t>, and </a:t>
            </a:r>
            <a:r>
              <a:rPr lang="en-US" dirty="0" smtClean="0"/>
              <a:t>efficacy </a:t>
            </a:r>
            <a:r>
              <a:rPr lang="en-US" dirty="0" smtClean="0"/>
              <a:t>is similar. </a:t>
            </a:r>
            <a:endParaRPr lang="en-US" dirty="0" smtClean="0"/>
          </a:p>
          <a:p>
            <a:pPr algn="just" rtl="0"/>
            <a:r>
              <a:rPr lang="en-US" dirty="0" smtClean="0"/>
              <a:t>Lipid </a:t>
            </a:r>
            <a:r>
              <a:rPr lang="en-US" dirty="0" smtClean="0"/>
              <a:t>formulations of </a:t>
            </a:r>
            <a:r>
              <a:rPr lang="en-US" dirty="0" err="1" smtClean="0"/>
              <a:t>AmB</a:t>
            </a:r>
            <a:r>
              <a:rPr lang="en-US" dirty="0" smtClean="0"/>
              <a:t> are used </a:t>
            </a:r>
            <a:r>
              <a:rPr lang="en-US" dirty="0" smtClean="0"/>
              <a:t>as </a:t>
            </a:r>
            <a:r>
              <a:rPr lang="en-US" dirty="0" smtClean="0"/>
              <a:t>empirical therapy in patients with </a:t>
            </a:r>
            <a:r>
              <a:rPr lang="en-US" dirty="0" err="1" smtClean="0"/>
              <a:t>neutropenic</a:t>
            </a:r>
            <a:r>
              <a:rPr lang="en-US" dirty="0" smtClean="0"/>
              <a:t> </a:t>
            </a:r>
            <a:r>
              <a:rPr lang="en-US" dirty="0" smtClean="0"/>
              <a:t>fever </a:t>
            </a:r>
            <a:r>
              <a:rPr lang="en-US" dirty="0" smtClean="0"/>
              <a:t>and also in visceral </a:t>
            </a:r>
            <a:r>
              <a:rPr lang="en-US" dirty="0" err="1" smtClean="0"/>
              <a:t>leishmaniasis</a:t>
            </a:r>
            <a:r>
              <a:rPr lang="en-US" dirty="0" smtClean="0"/>
              <a:t>.</a:t>
            </a:r>
          </a:p>
          <a:p>
            <a:pPr algn="just" rtl="0"/>
            <a:endParaRPr lang="ar-IQ"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just"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Other antifungal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agents: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a:bodyPr>
          <a:lstStyle/>
          <a:p>
            <a:pPr algn="just" rtl="0">
              <a:buNone/>
            </a:pPr>
            <a:r>
              <a:rPr lang="en-US" b="1" dirty="0" smtClean="0">
                <a:solidFill>
                  <a:srgbClr val="FF0000"/>
                </a:solidFill>
                <a:effectLst>
                  <a:outerShdw blurRad="38100" dist="38100" dir="2700000" algn="tl">
                    <a:srgbClr val="000000">
                      <a:alpha val="43137"/>
                    </a:srgbClr>
                  </a:outerShdw>
                </a:effectLst>
              </a:rPr>
              <a:t>5-fluorocytosine:</a:t>
            </a:r>
          </a:p>
          <a:p>
            <a:pPr algn="just" rtl="0"/>
            <a:r>
              <a:rPr lang="en-US" dirty="0" smtClean="0"/>
              <a:t>This drug has particular activity against yeasts. </a:t>
            </a:r>
            <a:endParaRPr lang="en-US" dirty="0" smtClean="0"/>
          </a:p>
          <a:p>
            <a:pPr algn="just" rtl="0"/>
            <a:r>
              <a:rPr lang="en-US" dirty="0" smtClean="0"/>
              <a:t>When </a:t>
            </a:r>
            <a:r>
              <a:rPr lang="en-US" dirty="0" smtClean="0"/>
              <a:t>used </a:t>
            </a:r>
            <a:r>
              <a:rPr lang="en-US" dirty="0" smtClean="0"/>
              <a:t>as </a:t>
            </a:r>
            <a:r>
              <a:rPr lang="en-US" dirty="0" err="1" smtClean="0"/>
              <a:t>monotherapy</a:t>
            </a:r>
            <a:r>
              <a:rPr lang="en-US" dirty="0" smtClean="0"/>
              <a:t>, resistance develops rapidly, so it should </a:t>
            </a:r>
            <a:r>
              <a:rPr lang="en-US" dirty="0" smtClean="0"/>
              <a:t>be </a:t>
            </a:r>
            <a:r>
              <a:rPr lang="en-US" dirty="0" smtClean="0"/>
              <a:t>administered in combination with another antifungal </a:t>
            </a:r>
            <a:r>
              <a:rPr lang="en-US" dirty="0" smtClean="0"/>
              <a:t>agent</a:t>
            </a:r>
            <a:r>
              <a:rPr lang="en-US" dirty="0" smtClean="0"/>
              <a:t>. </a:t>
            </a:r>
            <a:endParaRPr lang="en-US" dirty="0" smtClean="0"/>
          </a:p>
          <a:p>
            <a:pPr algn="just" rtl="0"/>
            <a:r>
              <a:rPr lang="en-US" dirty="0" smtClean="0"/>
              <a:t>Oral </a:t>
            </a:r>
            <a:r>
              <a:rPr lang="en-US" dirty="0" smtClean="0"/>
              <a:t>dosing is effective. </a:t>
            </a:r>
            <a:endParaRPr lang="en-US" dirty="0" smtClean="0"/>
          </a:p>
          <a:p>
            <a:pPr algn="just" rtl="0"/>
            <a:r>
              <a:rPr lang="en-US" dirty="0" smtClean="0"/>
              <a:t>Adverse </a:t>
            </a:r>
            <a:r>
              <a:rPr lang="en-US" dirty="0" smtClean="0"/>
              <a:t>reactions include </a:t>
            </a:r>
            <a:r>
              <a:rPr lang="en-US" dirty="0" err="1" smtClean="0"/>
              <a:t>myelosuppression</a:t>
            </a:r>
            <a:r>
              <a:rPr lang="en-US" dirty="0" smtClean="0"/>
              <a:t>, gastrointestinal upset and hepatitis.</a:t>
            </a:r>
          </a:p>
          <a:p>
            <a:pPr algn="just" rtl="0"/>
            <a:endParaRPr lang="ar-IQ"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chemeClr val="accent3"/>
                </a:solidFill>
              </a:rPr>
              <a:t>Griseofulvin</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normAutofit/>
          </a:bodyPr>
          <a:lstStyle/>
          <a:p>
            <a:pPr algn="just" rtl="0"/>
            <a:r>
              <a:rPr lang="en-US" dirty="0" err="1" smtClean="0"/>
              <a:t>Griseofulvin</a:t>
            </a:r>
            <a:r>
              <a:rPr lang="en-US" dirty="0" smtClean="0"/>
              <a:t> has been largely superseded by </a:t>
            </a:r>
            <a:r>
              <a:rPr lang="en-US" dirty="0" err="1" smtClean="0"/>
              <a:t>terbinafine</a:t>
            </a:r>
            <a:r>
              <a:rPr lang="en-US" dirty="0" smtClean="0"/>
              <a:t> </a:t>
            </a:r>
            <a:r>
              <a:rPr lang="en-US" dirty="0" smtClean="0"/>
              <a:t>and </a:t>
            </a:r>
            <a:r>
              <a:rPr lang="en-US" dirty="0" err="1" smtClean="0"/>
              <a:t>itraconazole</a:t>
            </a:r>
            <a:r>
              <a:rPr lang="en-US" dirty="0" smtClean="0"/>
              <a:t> for treatment of </a:t>
            </a:r>
            <a:r>
              <a:rPr lang="en-US" dirty="0" err="1" smtClean="0"/>
              <a:t>dermatophyte</a:t>
            </a:r>
            <a:r>
              <a:rPr lang="en-US" dirty="0" smtClean="0"/>
              <a:t> infections, </a:t>
            </a:r>
            <a:r>
              <a:rPr lang="en-US" dirty="0" smtClean="0"/>
              <a:t>except </a:t>
            </a:r>
            <a:r>
              <a:rPr lang="en-US" dirty="0" smtClean="0"/>
              <a:t>in children, for whom these agents remain unlicensed. </a:t>
            </a:r>
            <a:endParaRPr lang="en-US" dirty="0" smtClean="0"/>
          </a:p>
          <a:p>
            <a:pPr algn="just" rtl="0"/>
            <a:r>
              <a:rPr lang="en-US" dirty="0" smtClean="0"/>
              <a:t>It </a:t>
            </a:r>
            <a:r>
              <a:rPr lang="en-US" dirty="0" smtClean="0"/>
              <a:t>demonstrates excellent oral bioavailability and is </a:t>
            </a:r>
            <a:r>
              <a:rPr lang="en-US" dirty="0" smtClean="0"/>
              <a:t>deposited </a:t>
            </a:r>
            <a:r>
              <a:rPr lang="en-US" dirty="0" smtClean="0"/>
              <a:t>in keratin precursor cells, which become resistant </a:t>
            </a:r>
            <a:r>
              <a:rPr lang="en-US" dirty="0" smtClean="0"/>
              <a:t>to </a:t>
            </a:r>
            <a:r>
              <a:rPr lang="en-US" dirty="0" smtClean="0"/>
              <a:t>fungal invasion.</a:t>
            </a:r>
            <a:endParaRPr lang="ar-IQ"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The duration of treatment is 2–4 weeks </a:t>
            </a:r>
            <a:r>
              <a:rPr lang="en-US" dirty="0" smtClean="0"/>
              <a:t>for </a:t>
            </a:r>
            <a:r>
              <a:rPr lang="en-US" dirty="0" err="1" smtClean="0"/>
              <a:t>tinea</a:t>
            </a:r>
            <a:r>
              <a:rPr lang="en-US" dirty="0" smtClean="0"/>
              <a:t> </a:t>
            </a:r>
            <a:r>
              <a:rPr lang="en-US" dirty="0" err="1" smtClean="0"/>
              <a:t>corporis</a:t>
            </a:r>
            <a:r>
              <a:rPr lang="en-US" dirty="0" smtClean="0"/>
              <a:t>/</a:t>
            </a:r>
            <a:r>
              <a:rPr lang="en-US" dirty="0" err="1" smtClean="0"/>
              <a:t>capitis</a:t>
            </a:r>
            <a:r>
              <a:rPr lang="en-US" dirty="0" smtClean="0"/>
              <a:t>, 4–8 weeks for </a:t>
            </a:r>
            <a:r>
              <a:rPr lang="en-US" dirty="0" err="1" smtClean="0"/>
              <a:t>tinea</a:t>
            </a:r>
            <a:r>
              <a:rPr lang="en-US" dirty="0" smtClean="0"/>
              <a:t> </a:t>
            </a:r>
            <a:r>
              <a:rPr lang="en-US" dirty="0" err="1" smtClean="0"/>
              <a:t>pedis</a:t>
            </a:r>
            <a:r>
              <a:rPr lang="en-US" dirty="0" smtClean="0"/>
              <a:t>, and </a:t>
            </a:r>
            <a:r>
              <a:rPr lang="en-US" dirty="0" smtClean="0"/>
              <a:t>4–6 </a:t>
            </a:r>
            <a:r>
              <a:rPr lang="en-US" dirty="0" smtClean="0"/>
              <a:t>months for </a:t>
            </a:r>
            <a:r>
              <a:rPr lang="en-US" dirty="0" err="1" smtClean="0"/>
              <a:t>onychomycosis</a:t>
            </a:r>
            <a:r>
              <a:rPr lang="en-US" dirty="0" smtClean="0"/>
              <a:t> (fungal nail infections).</a:t>
            </a:r>
          </a:p>
          <a:p>
            <a:pPr algn="just" rtl="0"/>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Antimicrobial resistance:</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r>
              <a:rPr lang="en-US" dirty="0" smtClean="0"/>
              <a:t>Microorganisms have evolved in the presence of antibiotics, which are antimicrobial agents produced naturally by bacteria and fungi. </a:t>
            </a:r>
          </a:p>
          <a:p>
            <a:pPr algn="just" rtl="0"/>
            <a:r>
              <a:rPr lang="en-US" dirty="0" smtClean="0"/>
              <a:t>They have therefore developed multiple resistance mechanisms to all classes of antimicrobial agent (antibiotics and their derivatives). </a:t>
            </a:r>
            <a:endParaRPr lang="ar-IQ"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chemeClr val="accent3"/>
                </a:solidFill>
              </a:rPr>
              <a:t>Terbinafine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Terbinafine</a:t>
            </a:r>
            <a:r>
              <a:rPr lang="en-US" dirty="0" smtClean="0"/>
              <a:t> is well absorbed orally, can be given once </a:t>
            </a:r>
            <a:r>
              <a:rPr lang="en-US" dirty="0" smtClean="0"/>
              <a:t>daily </a:t>
            </a:r>
            <a:r>
              <a:rPr lang="en-US" dirty="0" smtClean="0"/>
              <a:t>and distributes with high concentration to sebum </a:t>
            </a:r>
            <a:r>
              <a:rPr lang="en-US" dirty="0" smtClean="0"/>
              <a:t>and </a:t>
            </a:r>
            <a:r>
              <a:rPr lang="en-US" dirty="0" smtClean="0"/>
              <a:t>skin with a half-life of greater than 1 week. </a:t>
            </a:r>
            <a:endParaRPr lang="en-US" dirty="0" smtClean="0"/>
          </a:p>
          <a:p>
            <a:pPr algn="just" rtl="0"/>
            <a:r>
              <a:rPr lang="en-US" dirty="0" smtClean="0"/>
              <a:t>It </a:t>
            </a:r>
            <a:r>
              <a:rPr lang="en-US" dirty="0" smtClean="0"/>
              <a:t>is used </a:t>
            </a:r>
            <a:r>
              <a:rPr lang="en-US" dirty="0" smtClean="0"/>
              <a:t>topically </a:t>
            </a:r>
            <a:r>
              <a:rPr lang="en-US" dirty="0" smtClean="0"/>
              <a:t>for skin infections and orally for </a:t>
            </a:r>
            <a:r>
              <a:rPr lang="en-US" dirty="0" err="1" smtClean="0"/>
              <a:t>onychomycosis</a:t>
            </a:r>
            <a:r>
              <a:rPr lang="en-US" dirty="0" smtClean="0"/>
              <a:t> (nail infections). </a:t>
            </a:r>
            <a:endParaRPr lang="ar-IQ"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The major adverse reaction is hepatic </a:t>
            </a:r>
            <a:r>
              <a:rPr lang="en-US" dirty="0" smtClean="0"/>
              <a:t>toxicity </a:t>
            </a:r>
            <a:r>
              <a:rPr lang="en-US" dirty="0" smtClean="0"/>
              <a:t>(approximately </a:t>
            </a:r>
            <a:r>
              <a:rPr lang="en-US" dirty="0" smtClean="0"/>
              <a:t>1:50000 </a:t>
            </a:r>
            <a:r>
              <a:rPr lang="en-US" dirty="0" smtClean="0"/>
              <a:t>cases). </a:t>
            </a:r>
            <a:endParaRPr lang="en-US" dirty="0" smtClean="0"/>
          </a:p>
          <a:p>
            <a:pPr algn="just" rtl="0"/>
            <a:r>
              <a:rPr lang="en-US" dirty="0" err="1" smtClean="0"/>
              <a:t>Terbinafine</a:t>
            </a:r>
            <a:r>
              <a:rPr lang="en-US" dirty="0" smtClean="0"/>
              <a:t> </a:t>
            </a:r>
            <a:r>
              <a:rPr lang="en-US" dirty="0" smtClean="0"/>
              <a:t>is not </a:t>
            </a:r>
            <a:r>
              <a:rPr lang="en-US" dirty="0" smtClean="0"/>
              <a:t>recommended </a:t>
            </a:r>
            <a:r>
              <a:rPr lang="en-US" dirty="0" smtClean="0"/>
              <a:t>for breastfeeding mothers and should not </a:t>
            </a:r>
            <a:r>
              <a:rPr lang="en-US" dirty="0" smtClean="0"/>
              <a:t>be </a:t>
            </a:r>
            <a:r>
              <a:rPr lang="en-US" dirty="0" smtClean="0"/>
              <a:t>applied vaginally.</a:t>
            </a:r>
          </a:p>
          <a:p>
            <a:pPr algn="just" rtl="0"/>
            <a:endParaRPr lang="ar-IQ"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Antiviral </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agents:</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Most viral infections in </a:t>
            </a:r>
            <a:r>
              <a:rPr lang="en-US" dirty="0" err="1" smtClean="0"/>
              <a:t>immunocompetent</a:t>
            </a:r>
            <a:r>
              <a:rPr lang="en-US" dirty="0" smtClean="0"/>
              <a:t> individuals </a:t>
            </a:r>
            <a:r>
              <a:rPr lang="en-US" dirty="0" smtClean="0"/>
              <a:t>resolve </a:t>
            </a:r>
            <a:r>
              <a:rPr lang="en-US" dirty="0" smtClean="0"/>
              <a:t>without intervention. </a:t>
            </a:r>
            <a:endParaRPr lang="en-US" dirty="0" smtClean="0"/>
          </a:p>
          <a:p>
            <a:pPr algn="just" rtl="0"/>
            <a:r>
              <a:rPr lang="en-US" dirty="0" smtClean="0"/>
              <a:t>Antiviral </a:t>
            </a:r>
            <a:r>
              <a:rPr lang="en-US" dirty="0" smtClean="0"/>
              <a:t>therapy is available only for a limited number of </a:t>
            </a:r>
            <a:r>
              <a:rPr lang="en-US" dirty="0" smtClean="0"/>
              <a:t>infections.</a:t>
            </a:r>
            <a:endParaRPr lang="ar-IQ"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Anti-herpes virus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agents: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b="1" dirty="0" err="1" smtClean="0">
                <a:solidFill>
                  <a:schemeClr val="accent3"/>
                </a:solidFill>
                <a:effectLst>
                  <a:outerShdw blurRad="38100" dist="38100" dir="2700000" algn="tl">
                    <a:srgbClr val="000000">
                      <a:alpha val="43137"/>
                    </a:srgbClr>
                  </a:outerShdw>
                </a:effectLst>
              </a:rPr>
              <a:t>a.Aciclovir</a:t>
            </a:r>
            <a:r>
              <a:rPr lang="en-US" b="1" dirty="0" smtClean="0">
                <a:solidFill>
                  <a:schemeClr val="accent3"/>
                </a:solidFill>
                <a:effectLst>
                  <a:outerShdw blurRad="38100" dist="38100" dir="2700000" algn="tl">
                    <a:srgbClr val="000000">
                      <a:alpha val="43137"/>
                    </a:srgbClr>
                  </a:outerShdw>
                </a:effectLst>
              </a:rPr>
              <a:t>, </a:t>
            </a:r>
            <a:r>
              <a:rPr lang="en-US" b="1" dirty="0" err="1" smtClean="0">
                <a:solidFill>
                  <a:schemeClr val="accent3"/>
                </a:solidFill>
                <a:effectLst>
                  <a:outerShdw blurRad="38100" dist="38100" dir="2700000" algn="tl">
                    <a:srgbClr val="000000">
                      <a:alpha val="43137"/>
                    </a:srgbClr>
                  </a:outerShdw>
                </a:effectLst>
              </a:rPr>
              <a:t>valaciclovir</a:t>
            </a:r>
            <a:r>
              <a:rPr lang="en-US" b="1" dirty="0" smtClean="0">
                <a:solidFill>
                  <a:schemeClr val="accent3"/>
                </a:solidFill>
                <a:effectLst>
                  <a:outerShdw blurRad="38100" dist="38100" dir="2700000" algn="tl">
                    <a:srgbClr val="000000">
                      <a:alpha val="43137"/>
                    </a:srgbClr>
                  </a:outerShdw>
                </a:effectLst>
              </a:rPr>
              <a:t>, </a:t>
            </a:r>
            <a:r>
              <a:rPr lang="en-US" b="1" dirty="0" err="1" smtClean="0">
                <a:solidFill>
                  <a:schemeClr val="accent3"/>
                </a:solidFill>
                <a:effectLst>
                  <a:outerShdw blurRad="38100" dist="38100" dir="2700000" algn="tl">
                    <a:srgbClr val="000000">
                      <a:alpha val="43137"/>
                    </a:srgbClr>
                  </a:outerShdw>
                </a:effectLst>
              </a:rPr>
              <a:t>penciclovir</a:t>
            </a:r>
            <a:r>
              <a:rPr lang="en-US" b="1" dirty="0" smtClean="0">
                <a:solidFill>
                  <a:schemeClr val="accent3"/>
                </a:solidFill>
                <a:effectLst>
                  <a:outerShdw blurRad="38100" dist="38100" dir="2700000" algn="tl">
                    <a:srgbClr val="000000">
                      <a:alpha val="43137"/>
                    </a:srgbClr>
                  </a:outerShdw>
                </a:effectLst>
              </a:rPr>
              <a:t> </a:t>
            </a:r>
            <a:r>
              <a:rPr lang="en-US" b="1" dirty="0" smtClean="0">
                <a:solidFill>
                  <a:schemeClr val="accent3"/>
                </a:solidFill>
                <a:effectLst>
                  <a:outerShdw blurRad="38100" dist="38100" dir="2700000" algn="tl">
                    <a:srgbClr val="000000">
                      <a:alpha val="43137"/>
                    </a:srgbClr>
                  </a:outerShdw>
                </a:effectLst>
              </a:rPr>
              <a:t>and </a:t>
            </a:r>
            <a:r>
              <a:rPr lang="en-US" b="1" dirty="0" err="1" smtClean="0">
                <a:solidFill>
                  <a:schemeClr val="accent3"/>
                </a:solidFill>
                <a:effectLst>
                  <a:outerShdw blurRad="38100" dist="38100" dir="2700000" algn="tl">
                    <a:srgbClr val="000000">
                      <a:alpha val="43137"/>
                    </a:srgbClr>
                  </a:outerShdw>
                </a:effectLst>
              </a:rPr>
              <a:t>famciclovir</a:t>
            </a:r>
            <a:r>
              <a:rPr lang="en-US" b="1" dirty="0" smtClean="0">
                <a:solidFill>
                  <a:schemeClr val="accent3"/>
                </a:solidFill>
                <a:effectLst>
                  <a:outerShdw blurRad="38100" dist="38100" dir="2700000" algn="tl">
                    <a:srgbClr val="000000">
                      <a:alpha val="43137"/>
                    </a:srgbClr>
                  </a:outerShdw>
                </a:effectLst>
              </a:rPr>
              <a:t>:</a:t>
            </a:r>
          </a:p>
          <a:p>
            <a:pPr algn="just" rtl="0"/>
            <a:r>
              <a:rPr lang="en-US" dirty="0" err="1" smtClean="0"/>
              <a:t>Aciclovir</a:t>
            </a:r>
            <a:r>
              <a:rPr lang="en-US" dirty="0" smtClean="0"/>
              <a:t>, </a:t>
            </a:r>
            <a:r>
              <a:rPr lang="en-US" dirty="0" err="1" smtClean="0"/>
              <a:t>valaciclovir</a:t>
            </a:r>
            <a:r>
              <a:rPr lang="en-US" dirty="0" smtClean="0"/>
              <a:t>, </a:t>
            </a:r>
            <a:r>
              <a:rPr lang="en-US" dirty="0" err="1" smtClean="0"/>
              <a:t>penciclovir</a:t>
            </a:r>
            <a:r>
              <a:rPr lang="en-US" dirty="0" smtClean="0"/>
              <a:t> and </a:t>
            </a:r>
            <a:r>
              <a:rPr lang="en-US" dirty="0" err="1" smtClean="0"/>
              <a:t>famciclovir</a:t>
            </a:r>
            <a:r>
              <a:rPr lang="en-US" dirty="0" smtClean="0"/>
              <a:t> are </a:t>
            </a:r>
            <a:r>
              <a:rPr lang="en-US" dirty="0" smtClean="0"/>
              <a:t>acyclic </a:t>
            </a:r>
            <a:r>
              <a:rPr lang="en-US" dirty="0" smtClean="0"/>
              <a:t>analogues of </a:t>
            </a:r>
            <a:r>
              <a:rPr lang="en-US" dirty="0" err="1" smtClean="0"/>
              <a:t>guanosine</a:t>
            </a:r>
            <a:r>
              <a:rPr lang="en-US" dirty="0" smtClean="0"/>
              <a:t>, which inhibit viral DNA </a:t>
            </a:r>
            <a:r>
              <a:rPr lang="en-US" dirty="0" smtClean="0"/>
              <a:t>polymerase </a:t>
            </a:r>
            <a:r>
              <a:rPr lang="en-US" dirty="0" smtClean="0"/>
              <a:t>after being </a:t>
            </a:r>
            <a:r>
              <a:rPr lang="en-US" dirty="0" err="1" smtClean="0"/>
              <a:t>phosphorylated</a:t>
            </a:r>
            <a:r>
              <a:rPr lang="en-US" dirty="0" smtClean="0"/>
              <a:t> by virus-derived </a:t>
            </a:r>
            <a:r>
              <a:rPr lang="en-US" dirty="0" err="1" smtClean="0"/>
              <a:t>thymidine</a:t>
            </a:r>
            <a:r>
              <a:rPr lang="en-US" dirty="0" smtClean="0"/>
              <a:t> </a:t>
            </a:r>
            <a:r>
              <a:rPr lang="en-US" dirty="0" err="1" smtClean="0"/>
              <a:t>kinase</a:t>
            </a:r>
            <a:r>
              <a:rPr lang="en-US" dirty="0" smtClean="0"/>
              <a:t> (TK).</a:t>
            </a:r>
            <a:endParaRPr lang="ar-IQ"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Aciclovir</a:t>
            </a:r>
            <a:r>
              <a:rPr lang="en-US" dirty="0" smtClean="0"/>
              <a:t> is slowly and incompletely absorbed after oral dosing; much better levels </a:t>
            </a:r>
            <a:r>
              <a:rPr lang="en-US" dirty="0" smtClean="0"/>
              <a:t>are </a:t>
            </a:r>
            <a:r>
              <a:rPr lang="en-US" dirty="0" smtClean="0"/>
              <a:t>achieved intravenously or by use of the pro-drug </a:t>
            </a:r>
            <a:r>
              <a:rPr lang="en-US" dirty="0" err="1" smtClean="0"/>
              <a:t>valaciclovir</a:t>
            </a:r>
            <a:r>
              <a:rPr lang="en-US" dirty="0" smtClean="0"/>
              <a:t>. </a:t>
            </a:r>
            <a:endParaRPr lang="en-US" dirty="0" smtClean="0"/>
          </a:p>
          <a:p>
            <a:pPr algn="just" rtl="0"/>
            <a:r>
              <a:rPr lang="en-US" dirty="0" err="1" smtClean="0"/>
              <a:t>Famciclovir</a:t>
            </a:r>
            <a:r>
              <a:rPr lang="en-US" dirty="0" smtClean="0"/>
              <a:t> </a:t>
            </a:r>
            <a:r>
              <a:rPr lang="en-US" dirty="0" smtClean="0"/>
              <a:t>is the pro-drug of </a:t>
            </a:r>
            <a:r>
              <a:rPr lang="en-US" dirty="0" err="1" smtClean="0"/>
              <a:t>penciclovir</a:t>
            </a:r>
            <a:r>
              <a:rPr lang="en-US" dirty="0" smtClean="0"/>
              <a:t>. </a:t>
            </a:r>
          </a:p>
          <a:p>
            <a:pPr algn="just" rtl="0"/>
            <a:r>
              <a:rPr lang="en-US" dirty="0" smtClean="0"/>
              <a:t>Resistance is mediated by mutations in the viral </a:t>
            </a:r>
            <a:r>
              <a:rPr lang="en-US" dirty="0" err="1" smtClean="0"/>
              <a:t>kinase</a:t>
            </a:r>
            <a:r>
              <a:rPr lang="en-US" dirty="0" smtClean="0"/>
              <a:t> </a:t>
            </a:r>
            <a:r>
              <a:rPr lang="en-US" dirty="0" smtClean="0"/>
              <a:t>or </a:t>
            </a:r>
            <a:r>
              <a:rPr lang="en-US" dirty="0" smtClean="0"/>
              <a:t>polymerase.</a:t>
            </a:r>
          </a:p>
          <a:p>
            <a:pPr algn="just" rtl="0"/>
            <a:endParaRPr lang="ar-IQ"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b.Ganciclovir</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a:xfrm>
            <a:off x="428596" y="1500174"/>
            <a:ext cx="8229600" cy="4526280"/>
          </a:xfrm>
        </p:spPr>
        <p:txBody>
          <a:bodyPr>
            <a:normAutofit/>
          </a:bodyPr>
          <a:lstStyle/>
          <a:p>
            <a:pPr algn="just" rtl="0"/>
            <a:r>
              <a:rPr lang="en-US" dirty="0" smtClean="0"/>
              <a:t>Chemical modification of the </a:t>
            </a:r>
            <a:r>
              <a:rPr lang="en-US" dirty="0" err="1" smtClean="0"/>
              <a:t>aciclovir</a:t>
            </a:r>
            <a:r>
              <a:rPr lang="en-US" dirty="0" smtClean="0"/>
              <a:t> molecule allows </a:t>
            </a:r>
            <a:r>
              <a:rPr lang="en-US" dirty="0" smtClean="0"/>
              <a:t>preferential </a:t>
            </a:r>
            <a:r>
              <a:rPr lang="en-US" dirty="0" err="1" smtClean="0"/>
              <a:t>phosphorylation</a:t>
            </a:r>
            <a:r>
              <a:rPr lang="en-US" dirty="0" smtClean="0"/>
              <a:t> by protein </a:t>
            </a:r>
            <a:r>
              <a:rPr lang="en-US" dirty="0" err="1" smtClean="0"/>
              <a:t>kinases</a:t>
            </a:r>
            <a:r>
              <a:rPr lang="en-US" dirty="0" smtClean="0"/>
              <a:t> of CMV </a:t>
            </a:r>
            <a:r>
              <a:rPr lang="en-US" dirty="0" smtClean="0"/>
              <a:t>and </a:t>
            </a:r>
            <a:r>
              <a:rPr lang="en-US" dirty="0" smtClean="0"/>
              <a:t>other </a:t>
            </a:r>
            <a:r>
              <a:rPr lang="el-GR" dirty="0" smtClean="0"/>
              <a:t>β</a:t>
            </a:r>
            <a:r>
              <a:rPr lang="en-US" dirty="0" smtClean="0"/>
              <a:t>-</a:t>
            </a:r>
            <a:r>
              <a:rPr lang="en-US" dirty="0" err="1" smtClean="0"/>
              <a:t>herpesviruses</a:t>
            </a:r>
            <a:r>
              <a:rPr lang="en-US" dirty="0" smtClean="0"/>
              <a:t> </a:t>
            </a:r>
            <a:r>
              <a:rPr lang="en-US" dirty="0" smtClean="0"/>
              <a:t>(e.g. HHV6/7) and hence </a:t>
            </a:r>
            <a:r>
              <a:rPr lang="en-US" dirty="0" smtClean="0"/>
              <a:t>greater </a:t>
            </a:r>
            <a:r>
              <a:rPr lang="en-US" dirty="0" smtClean="0"/>
              <a:t>inhibition of the DNA polymerase, but at the </a:t>
            </a:r>
            <a:r>
              <a:rPr lang="en-US" dirty="0" smtClean="0"/>
              <a:t>expense </a:t>
            </a:r>
            <a:r>
              <a:rPr lang="en-US" dirty="0" smtClean="0"/>
              <a:t>of increased toxicity. </a:t>
            </a:r>
            <a:endParaRPr lang="en-US" dirty="0" smtClean="0"/>
          </a:p>
          <a:p>
            <a:pPr algn="just" rtl="0"/>
            <a:r>
              <a:rPr lang="en-US" dirty="0" err="1" smtClean="0"/>
              <a:t>Ganciclovir</a:t>
            </a:r>
            <a:r>
              <a:rPr lang="en-US" dirty="0" smtClean="0"/>
              <a:t> </a:t>
            </a:r>
            <a:r>
              <a:rPr lang="en-US" dirty="0" smtClean="0"/>
              <a:t>is administered intravenously or as a pro-drug (</a:t>
            </a:r>
            <a:r>
              <a:rPr lang="en-US" dirty="0" err="1" smtClean="0"/>
              <a:t>valganciclovir</a:t>
            </a:r>
            <a:r>
              <a:rPr lang="en-US" dirty="0" smtClean="0"/>
              <a:t>) </a:t>
            </a:r>
            <a:r>
              <a:rPr lang="en-US" dirty="0" smtClean="0"/>
              <a:t>orally.</a:t>
            </a:r>
            <a:endParaRPr lang="ar-IQ"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rgbClr val="FF0000"/>
                </a:solidFill>
              </a:rPr>
              <a:t>c.Cidofovir</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a:xfrm>
            <a:off x="500034" y="1428736"/>
            <a:ext cx="8229600" cy="4526280"/>
          </a:xfrm>
        </p:spPr>
        <p:txBody>
          <a:bodyPr>
            <a:normAutofit/>
          </a:bodyPr>
          <a:lstStyle/>
          <a:p>
            <a:pPr algn="just" rtl="0"/>
            <a:r>
              <a:rPr lang="en-US" dirty="0" err="1" smtClean="0"/>
              <a:t>Cidofovir</a:t>
            </a:r>
            <a:r>
              <a:rPr lang="en-US" dirty="0" smtClean="0"/>
              <a:t> inhibits viral DNA polymerases with potent </a:t>
            </a:r>
            <a:r>
              <a:rPr lang="en-US" dirty="0" smtClean="0"/>
              <a:t>activity </a:t>
            </a:r>
            <a:r>
              <a:rPr lang="en-US" dirty="0" smtClean="0"/>
              <a:t>against CMV, including most </a:t>
            </a:r>
            <a:r>
              <a:rPr lang="en-US" dirty="0" err="1" smtClean="0"/>
              <a:t>ganciclovir</a:t>
            </a:r>
            <a:r>
              <a:rPr lang="en-US" dirty="0" smtClean="0"/>
              <a:t>-resistant </a:t>
            </a:r>
            <a:r>
              <a:rPr lang="en-US" dirty="0" smtClean="0"/>
              <a:t>CMV. </a:t>
            </a:r>
            <a:endParaRPr lang="en-US" dirty="0" smtClean="0"/>
          </a:p>
          <a:p>
            <a:pPr algn="just" rtl="0"/>
            <a:r>
              <a:rPr lang="en-US" dirty="0" smtClean="0"/>
              <a:t>It </a:t>
            </a:r>
            <a:r>
              <a:rPr lang="en-US" dirty="0" smtClean="0"/>
              <a:t>also has activity against </a:t>
            </a:r>
            <a:r>
              <a:rPr lang="en-US" dirty="0" err="1" smtClean="0"/>
              <a:t>aciclovir</a:t>
            </a:r>
            <a:r>
              <a:rPr lang="en-US" dirty="0" smtClean="0"/>
              <a:t>-resistant </a:t>
            </a:r>
            <a:r>
              <a:rPr lang="en-US" dirty="0" smtClean="0"/>
              <a:t>HSV and VZV, human herpes virus 6 and </a:t>
            </a:r>
            <a:r>
              <a:rPr lang="en-US" dirty="0" smtClean="0"/>
              <a:t>occasionally </a:t>
            </a:r>
            <a:r>
              <a:rPr lang="en-US" dirty="0" smtClean="0"/>
              <a:t>adenovirus, pox virus, </a:t>
            </a:r>
            <a:r>
              <a:rPr lang="en-US" dirty="0" err="1" smtClean="0"/>
              <a:t>papillomavirus</a:t>
            </a:r>
            <a:r>
              <a:rPr lang="en-US" dirty="0" smtClean="0"/>
              <a:t> or </a:t>
            </a:r>
            <a:r>
              <a:rPr lang="en-US" dirty="0" err="1" smtClean="0"/>
              <a:t>polyoma</a:t>
            </a:r>
            <a:r>
              <a:rPr lang="en-US" dirty="0" smtClean="0"/>
              <a:t> </a:t>
            </a:r>
            <a:r>
              <a:rPr lang="en-US" dirty="0" smtClean="0"/>
              <a:t>virus, and may be used to treat these infections </a:t>
            </a:r>
            <a:r>
              <a:rPr lang="en-US" dirty="0" smtClean="0"/>
              <a:t>in </a:t>
            </a:r>
            <a:r>
              <a:rPr lang="en-US" dirty="0" err="1" smtClean="0"/>
              <a:t>immunocompromised</a:t>
            </a:r>
            <a:r>
              <a:rPr lang="en-US" dirty="0" smtClean="0"/>
              <a:t> hosts.</a:t>
            </a:r>
          </a:p>
          <a:p>
            <a:pPr algn="just" rtl="0"/>
            <a:endParaRPr lang="ar-IQ"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just" rtl="0"/>
            <a:r>
              <a:rPr lang="en-US" b="1" dirty="0" err="1" smtClean="0">
                <a:solidFill>
                  <a:srgbClr val="FF0000"/>
                </a:solidFill>
              </a:rPr>
              <a:t>d.Foscarnet</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a:xfrm>
            <a:off x="500034" y="1500174"/>
            <a:ext cx="8229600" cy="4526280"/>
          </a:xfrm>
        </p:spPr>
        <p:txBody>
          <a:bodyPr>
            <a:normAutofit/>
          </a:bodyPr>
          <a:lstStyle/>
          <a:p>
            <a:pPr algn="just" rtl="0"/>
            <a:r>
              <a:rPr lang="en-US" dirty="0" smtClean="0"/>
              <a:t>This analogue of inorganic pyrophosphate acts as a </a:t>
            </a:r>
            <a:r>
              <a:rPr lang="en-US" dirty="0" smtClean="0"/>
              <a:t>non-competitive </a:t>
            </a:r>
            <a:r>
              <a:rPr lang="en-US" dirty="0" smtClean="0"/>
              <a:t>inhibitor of HSV, VZV, HHV6/7 or </a:t>
            </a:r>
            <a:r>
              <a:rPr lang="en-US" dirty="0" smtClean="0"/>
              <a:t>CMV </a:t>
            </a:r>
            <a:r>
              <a:rPr lang="en-US" dirty="0" smtClean="0"/>
              <a:t>DNA polymerase. </a:t>
            </a:r>
            <a:endParaRPr lang="en-US" dirty="0" smtClean="0"/>
          </a:p>
          <a:p>
            <a:pPr algn="just" rtl="0"/>
            <a:r>
              <a:rPr lang="en-US" dirty="0" smtClean="0"/>
              <a:t>It </a:t>
            </a:r>
            <a:r>
              <a:rPr lang="en-US" dirty="0" smtClean="0"/>
              <a:t>does not require significant </a:t>
            </a:r>
            <a:r>
              <a:rPr lang="en-US" dirty="0" smtClean="0"/>
              <a:t>intracellular </a:t>
            </a:r>
            <a:r>
              <a:rPr lang="en-US" dirty="0" err="1" smtClean="0"/>
              <a:t>phosphorylation</a:t>
            </a:r>
            <a:r>
              <a:rPr lang="en-US" dirty="0" smtClean="0"/>
              <a:t> and so may be effective </a:t>
            </a:r>
            <a:r>
              <a:rPr lang="en-US" dirty="0" smtClean="0"/>
              <a:t>when </a:t>
            </a:r>
            <a:r>
              <a:rPr lang="en-US" dirty="0" smtClean="0"/>
              <a:t>HSV or CMV resistance is due to altered </a:t>
            </a:r>
            <a:r>
              <a:rPr lang="en-US" dirty="0" err="1" smtClean="0"/>
              <a:t>phosphorylation</a:t>
            </a:r>
            <a:r>
              <a:rPr lang="en-US" dirty="0" smtClean="0"/>
              <a:t> of the antiviral substrate. </a:t>
            </a:r>
            <a:endParaRPr lang="en-US" dirty="0" smtClean="0"/>
          </a:p>
          <a:p>
            <a:pPr algn="just" rtl="0"/>
            <a:r>
              <a:rPr lang="en-US" dirty="0" smtClean="0"/>
              <a:t>It </a:t>
            </a:r>
            <a:r>
              <a:rPr lang="en-US" dirty="0" smtClean="0"/>
              <a:t>has variable </a:t>
            </a:r>
            <a:r>
              <a:rPr lang="en-US" dirty="0" smtClean="0"/>
              <a:t>CSF </a:t>
            </a:r>
            <a:r>
              <a:rPr lang="en-US" dirty="0" smtClean="0"/>
              <a:t>penetration.</a:t>
            </a:r>
          </a:p>
          <a:p>
            <a:pPr algn="just" rtl="0"/>
            <a:endParaRPr lang="ar-IQ"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Anti-influenza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agents: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b="1" dirty="0" smtClean="0">
                <a:solidFill>
                  <a:srgbClr val="FF0000"/>
                </a:solidFill>
                <a:effectLst>
                  <a:outerShdw blurRad="38100" dist="38100" dir="2700000" algn="tl">
                    <a:srgbClr val="000000">
                      <a:alpha val="43137"/>
                    </a:srgbClr>
                  </a:outerShdw>
                </a:effectLst>
              </a:rPr>
              <a:t>a. </a:t>
            </a:r>
            <a:r>
              <a:rPr lang="en-US" b="1" dirty="0" err="1" smtClean="0">
                <a:solidFill>
                  <a:srgbClr val="FF0000"/>
                </a:solidFill>
                <a:effectLst>
                  <a:outerShdw blurRad="38100" dist="38100" dir="2700000" algn="tl">
                    <a:srgbClr val="000000">
                      <a:alpha val="43137"/>
                    </a:srgbClr>
                  </a:outerShdw>
                </a:effectLst>
              </a:rPr>
              <a:t>Zanamivir</a:t>
            </a:r>
            <a:r>
              <a:rPr lang="en-US" b="1" dirty="0" smtClean="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and </a:t>
            </a:r>
            <a:r>
              <a:rPr lang="en-US" b="1" dirty="0" err="1" smtClean="0">
                <a:solidFill>
                  <a:srgbClr val="FF0000"/>
                </a:solidFill>
                <a:effectLst>
                  <a:outerShdw blurRad="38100" dist="38100" dir="2700000" algn="tl">
                    <a:srgbClr val="000000">
                      <a:alpha val="43137"/>
                    </a:srgbClr>
                  </a:outerShdw>
                </a:effectLst>
              </a:rPr>
              <a:t>oseltamivir</a:t>
            </a:r>
            <a:r>
              <a:rPr lang="en-US" b="1" dirty="0" smtClean="0">
                <a:solidFill>
                  <a:srgbClr val="FF0000"/>
                </a:solidFill>
                <a:effectLst>
                  <a:outerShdw blurRad="38100" dist="38100" dir="2700000" algn="tl">
                    <a:srgbClr val="000000">
                      <a:alpha val="43137"/>
                    </a:srgbClr>
                  </a:outerShdw>
                </a:effectLst>
              </a:rPr>
              <a:t>:</a:t>
            </a:r>
          </a:p>
          <a:p>
            <a:pPr algn="just" rtl="0"/>
            <a:r>
              <a:rPr lang="en-US" dirty="0" smtClean="0"/>
              <a:t>These agents inhibit the neuraminidase enzyme in </a:t>
            </a:r>
            <a:r>
              <a:rPr lang="en-US" dirty="0" smtClean="0"/>
              <a:t>influenza </a:t>
            </a:r>
            <a:r>
              <a:rPr lang="en-US" dirty="0" smtClean="0"/>
              <a:t>A and B, which is required for release of virus </a:t>
            </a:r>
            <a:r>
              <a:rPr lang="en-US" dirty="0" smtClean="0"/>
              <a:t>from </a:t>
            </a:r>
            <a:r>
              <a:rPr lang="en-US" dirty="0" smtClean="0"/>
              <a:t>infected </a:t>
            </a:r>
            <a:r>
              <a:rPr lang="en-US" dirty="0" smtClean="0"/>
              <a:t>cells. </a:t>
            </a:r>
          </a:p>
          <a:p>
            <a:pPr algn="just" rtl="0"/>
            <a:r>
              <a:rPr lang="en-US" dirty="0" smtClean="0"/>
              <a:t>They </a:t>
            </a:r>
            <a:r>
              <a:rPr lang="en-US" dirty="0" smtClean="0"/>
              <a:t>are used in </a:t>
            </a:r>
            <a:r>
              <a:rPr lang="en-US" dirty="0" smtClean="0"/>
              <a:t>treatment </a:t>
            </a:r>
            <a:r>
              <a:rPr lang="en-US" dirty="0" smtClean="0"/>
              <a:t>and prophylaxis of influenza.</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Administration </a:t>
            </a:r>
            <a:r>
              <a:rPr lang="en-US" dirty="0" smtClean="0"/>
              <a:t>within </a:t>
            </a:r>
            <a:r>
              <a:rPr lang="en-US" dirty="0" smtClean="0"/>
              <a:t>48 hours of disease onset reduces the duration </a:t>
            </a:r>
            <a:r>
              <a:rPr lang="en-US" dirty="0" smtClean="0"/>
              <a:t>of </a:t>
            </a:r>
            <a:r>
              <a:rPr lang="en-US" dirty="0" smtClean="0"/>
              <a:t>symptoms by approximately </a:t>
            </a:r>
            <a:r>
              <a:rPr lang="en-US" dirty="0" smtClean="0"/>
              <a:t>1–1 </a:t>
            </a:r>
            <a:r>
              <a:rPr lang="en-US" baseline="28000" dirty="0" smtClean="0"/>
              <a:t>1</a:t>
            </a:r>
            <a:r>
              <a:rPr lang="en-US" dirty="0" smtClean="0"/>
              <a:t>⁄</a:t>
            </a:r>
            <a:r>
              <a:rPr lang="en-US" baseline="-8000" dirty="0" smtClean="0"/>
              <a:t>2</a:t>
            </a:r>
            <a:r>
              <a:rPr lang="en-US" baseline="-25000" dirty="0" smtClean="0"/>
              <a:t> </a:t>
            </a:r>
            <a:r>
              <a:rPr lang="en-US" baseline="-25000" dirty="0" smtClean="0"/>
              <a:t>  </a:t>
            </a:r>
            <a:r>
              <a:rPr lang="en-US" dirty="0" smtClean="0"/>
              <a:t>days</a:t>
            </a:r>
            <a:r>
              <a:rPr lang="en-US" dirty="0" smtClean="0"/>
              <a:t>. </a:t>
            </a:r>
            <a:endParaRPr lang="en-US" dirty="0" smtClean="0"/>
          </a:p>
          <a:p>
            <a:pPr algn="just" rtl="0"/>
            <a:r>
              <a:rPr lang="en-US" dirty="0" smtClean="0"/>
              <a:t>In </a:t>
            </a:r>
            <a:r>
              <a:rPr lang="en-US" dirty="0" smtClean="0"/>
              <a:t>the UK </a:t>
            </a:r>
            <a:r>
              <a:rPr lang="en-US" dirty="0" smtClean="0"/>
              <a:t>their </a:t>
            </a:r>
            <a:r>
              <a:rPr lang="en-US" dirty="0" smtClean="0"/>
              <a:t>use is limited mainly to adults with chronic respiratory or renal disease, significant cardiovascular disease, </a:t>
            </a:r>
            <a:r>
              <a:rPr lang="en-US" dirty="0" err="1" smtClean="0"/>
              <a:t>immunosuppression</a:t>
            </a:r>
            <a:r>
              <a:rPr lang="en-US" dirty="0" smtClean="0"/>
              <a:t> or diabetes mellitus, during </a:t>
            </a:r>
            <a:r>
              <a:rPr lang="en-US" dirty="0" smtClean="0"/>
              <a:t> known </a:t>
            </a:r>
            <a:r>
              <a:rPr lang="en-US" dirty="0" smtClean="0"/>
              <a:t>outbreaks.</a:t>
            </a:r>
          </a:p>
          <a:p>
            <a:pPr algn="just" rtl="0"/>
            <a:endParaRPr lang="ar-IQ"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600" b="1" dirty="0" err="1" smtClean="0">
                <a:solidFill>
                  <a:srgbClr val="FF0000"/>
                </a:solidFill>
              </a:rPr>
              <a:t>b.Amantadine</a:t>
            </a:r>
            <a:r>
              <a:rPr lang="en-US" sz="3600" b="1" dirty="0" smtClean="0">
                <a:solidFill>
                  <a:srgbClr val="FF0000"/>
                </a:solidFill>
              </a:rPr>
              <a:t> </a:t>
            </a:r>
            <a:r>
              <a:rPr lang="en-US" sz="3600" b="1" dirty="0" smtClean="0">
                <a:solidFill>
                  <a:srgbClr val="FF0000"/>
                </a:solidFill>
              </a:rPr>
              <a:t>and </a:t>
            </a:r>
            <a:r>
              <a:rPr lang="en-US" sz="3600" b="1" dirty="0" err="1" smtClean="0">
                <a:solidFill>
                  <a:srgbClr val="FF0000"/>
                </a:solidFill>
              </a:rPr>
              <a:t>rimantadine</a:t>
            </a:r>
            <a:r>
              <a:rPr lang="en-US" sz="3600" b="1" dirty="0" smtClean="0">
                <a:solidFill>
                  <a:srgbClr val="FF0000"/>
                </a:solidFill>
              </a:rPr>
              <a:t>:</a:t>
            </a:r>
            <a:endParaRPr lang="ar-IQ" sz="3600" b="1" dirty="0">
              <a:solidFill>
                <a:srgbClr val="FF0000"/>
              </a:solidFill>
            </a:endParaRPr>
          </a:p>
        </p:txBody>
      </p:sp>
      <p:sp>
        <p:nvSpPr>
          <p:cNvPr id="3" name="عنصر نائب للمحتوى 2"/>
          <p:cNvSpPr>
            <a:spLocks noGrp="1"/>
          </p:cNvSpPr>
          <p:nvPr>
            <p:ph idx="1"/>
          </p:nvPr>
        </p:nvSpPr>
        <p:spPr/>
        <p:txBody>
          <a:bodyPr>
            <a:normAutofit/>
          </a:bodyPr>
          <a:lstStyle/>
          <a:p>
            <a:pPr algn="just" rtl="0"/>
            <a:r>
              <a:rPr lang="en-US" dirty="0" smtClean="0"/>
              <a:t>These drugs reduce replication of influenza A by inhibition of viral M2 protein ion channel function, which is </a:t>
            </a:r>
            <a:r>
              <a:rPr lang="en-US" dirty="0" smtClean="0"/>
              <a:t>required </a:t>
            </a:r>
            <a:r>
              <a:rPr lang="en-US" dirty="0" smtClean="0"/>
              <a:t>for </a:t>
            </a:r>
            <a:r>
              <a:rPr lang="en-US" dirty="0" err="1" smtClean="0"/>
              <a:t>uncoating</a:t>
            </a:r>
            <a:r>
              <a:rPr lang="en-US" dirty="0" smtClean="0"/>
              <a:t>. </a:t>
            </a:r>
          </a:p>
          <a:p>
            <a:pPr algn="just" rtl="0"/>
            <a:r>
              <a:rPr lang="en-US" dirty="0" smtClean="0"/>
              <a:t>Resistance develops </a:t>
            </a:r>
            <a:r>
              <a:rPr lang="en-US" dirty="0" smtClean="0"/>
              <a:t>rapidly and is widespread, and they should be </a:t>
            </a:r>
            <a:r>
              <a:rPr lang="en-US" dirty="0" smtClean="0"/>
              <a:t>used </a:t>
            </a:r>
            <a:r>
              <a:rPr lang="en-US" dirty="0" smtClean="0"/>
              <a:t>only if local prevalence of resistant strains is known </a:t>
            </a:r>
            <a:r>
              <a:rPr lang="en-US" dirty="0" smtClean="0"/>
              <a:t>to </a:t>
            </a:r>
            <a:r>
              <a:rPr lang="en-US" dirty="0" smtClean="0"/>
              <a:t>be low. </a:t>
            </a:r>
            <a:endParaRPr lang="ar-IQ"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 They are no longer recommended for either </a:t>
            </a:r>
            <a:r>
              <a:rPr lang="en-US" dirty="0" smtClean="0"/>
              <a:t>treatment </a:t>
            </a:r>
            <a:r>
              <a:rPr lang="en-US" dirty="0" smtClean="0"/>
              <a:t>or prophylaxis in the UK or USA, having been </a:t>
            </a:r>
            <a:r>
              <a:rPr lang="en-US" dirty="0" smtClean="0"/>
              <a:t>superseded </a:t>
            </a:r>
            <a:r>
              <a:rPr lang="en-US" dirty="0" smtClean="0"/>
              <a:t>by </a:t>
            </a:r>
            <a:r>
              <a:rPr lang="en-US" dirty="0" err="1" smtClean="0"/>
              <a:t>zanamivir</a:t>
            </a:r>
            <a:r>
              <a:rPr lang="en-US" dirty="0" smtClean="0"/>
              <a:t> and </a:t>
            </a:r>
            <a:r>
              <a:rPr lang="en-US" dirty="0" err="1" smtClean="0"/>
              <a:t>oseltamivir</a:t>
            </a:r>
            <a:r>
              <a:rPr lang="en-US" dirty="0" smtClean="0"/>
              <a:t>. </a:t>
            </a:r>
            <a:endParaRPr lang="en-US" dirty="0" smtClean="0"/>
          </a:p>
          <a:p>
            <a:pPr algn="just" rtl="0"/>
            <a:r>
              <a:rPr lang="en-US" dirty="0" smtClean="0"/>
              <a:t>However</a:t>
            </a:r>
            <a:r>
              <a:rPr lang="en-US" dirty="0" smtClean="0"/>
              <a:t>, </a:t>
            </a:r>
            <a:r>
              <a:rPr lang="en-US" dirty="0" smtClean="0"/>
              <a:t>they </a:t>
            </a:r>
            <a:r>
              <a:rPr lang="en-US" dirty="0" smtClean="0"/>
              <a:t>may still be indicated to treat </a:t>
            </a:r>
            <a:r>
              <a:rPr lang="en-US" dirty="0" err="1" smtClean="0"/>
              <a:t>oseltamivir</a:t>
            </a:r>
            <a:r>
              <a:rPr lang="en-US" dirty="0" smtClean="0"/>
              <a:t>-resistant </a:t>
            </a:r>
            <a:r>
              <a:rPr lang="en-US" dirty="0" smtClean="0"/>
              <a:t>influenza </a:t>
            </a:r>
            <a:r>
              <a:rPr lang="en-US" dirty="0" smtClean="0"/>
              <a:t>A strains in patients unable to take </a:t>
            </a:r>
            <a:r>
              <a:rPr lang="en-US" dirty="0" err="1" smtClean="0"/>
              <a:t>zanamavir</a:t>
            </a:r>
            <a:r>
              <a:rPr lang="en-US" dirty="0" smtClean="0"/>
              <a:t> </a:t>
            </a:r>
            <a:r>
              <a:rPr lang="en-US" dirty="0" smtClean="0"/>
              <a:t>(</a:t>
            </a:r>
            <a:r>
              <a:rPr lang="en-US" dirty="0" smtClean="0"/>
              <a:t>e.g. ventilated patients).</a:t>
            </a:r>
          </a:p>
          <a:p>
            <a:pPr algn="just" rtl="0"/>
            <a:endParaRPr lang="ar-IQ"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Other antiviral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agents: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a:bodyPr>
          <a:lstStyle/>
          <a:p>
            <a:pPr algn="just" rtl="0">
              <a:buNone/>
            </a:pPr>
            <a:r>
              <a:rPr lang="en-US" sz="3600" b="1" dirty="0" err="1" smtClean="0">
                <a:solidFill>
                  <a:srgbClr val="FF0000"/>
                </a:solidFill>
              </a:rPr>
              <a:t>Ribavirin</a:t>
            </a:r>
            <a:r>
              <a:rPr lang="en-US" sz="3600" b="1" dirty="0" smtClean="0">
                <a:solidFill>
                  <a:srgbClr val="FF0000"/>
                </a:solidFill>
              </a:rPr>
              <a:t>:</a:t>
            </a:r>
          </a:p>
          <a:p>
            <a:pPr algn="just" rtl="0"/>
            <a:r>
              <a:rPr lang="en-US" sz="3600" dirty="0" err="1" smtClean="0"/>
              <a:t>Ribavirin</a:t>
            </a:r>
            <a:r>
              <a:rPr lang="en-US" sz="3600" dirty="0" smtClean="0"/>
              <a:t> is a </a:t>
            </a:r>
            <a:r>
              <a:rPr lang="en-US" sz="3600" dirty="0" err="1" smtClean="0"/>
              <a:t>guanosine</a:t>
            </a:r>
            <a:r>
              <a:rPr lang="en-US" sz="3600" dirty="0" smtClean="0"/>
              <a:t> analogue that inhibits nucleic </a:t>
            </a:r>
            <a:r>
              <a:rPr lang="en-US" sz="3600" dirty="0" smtClean="0"/>
              <a:t>acid </a:t>
            </a:r>
            <a:r>
              <a:rPr lang="en-US" sz="3600" dirty="0" smtClean="0"/>
              <a:t>synthesis in a variety of viruses</a:t>
            </a:r>
            <a:r>
              <a:rPr lang="en-US" sz="3600" dirty="0" smtClean="0"/>
              <a:t>. </a:t>
            </a:r>
            <a:endParaRPr lang="ar-IQ" sz="36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rtl="0"/>
            <a:r>
              <a:rPr lang="en-US" sz="3200" b="1" dirty="0" smtClean="0">
                <a:solidFill>
                  <a:srgbClr val="FF0000"/>
                </a:solidFill>
              </a:rPr>
              <a:t>Lamivudine, </a:t>
            </a:r>
            <a:r>
              <a:rPr lang="en-US" sz="3200" b="1" dirty="0" err="1" smtClean="0">
                <a:solidFill>
                  <a:srgbClr val="FF0000"/>
                </a:solidFill>
              </a:rPr>
              <a:t>adefovir</a:t>
            </a:r>
            <a:r>
              <a:rPr lang="en-US" sz="3200" b="1" dirty="0" smtClean="0">
                <a:solidFill>
                  <a:srgbClr val="FF0000"/>
                </a:solidFill>
              </a:rPr>
              <a:t> </a:t>
            </a:r>
            <a:r>
              <a:rPr lang="en-US" sz="3200" b="1" dirty="0" err="1" smtClean="0">
                <a:solidFill>
                  <a:srgbClr val="FF0000"/>
                </a:solidFill>
              </a:rPr>
              <a:t>dipivoxil,tenofovir</a:t>
            </a:r>
            <a:r>
              <a:rPr lang="en-US" sz="3200" b="1" dirty="0" smtClean="0">
                <a:solidFill>
                  <a:srgbClr val="FF0000"/>
                </a:solidFill>
              </a:rPr>
              <a:t>, </a:t>
            </a:r>
            <a:r>
              <a:rPr lang="en-US" sz="3200" b="1" dirty="0" err="1" smtClean="0">
                <a:solidFill>
                  <a:srgbClr val="FF0000"/>
                </a:solidFill>
              </a:rPr>
              <a:t>entecavir</a:t>
            </a:r>
            <a:r>
              <a:rPr lang="en-US" sz="3200" b="1" dirty="0" smtClean="0">
                <a:solidFill>
                  <a:srgbClr val="FF0000"/>
                </a:solidFill>
              </a:rPr>
              <a:t> </a:t>
            </a:r>
            <a:r>
              <a:rPr lang="en-US" sz="3200" b="1" dirty="0" smtClean="0">
                <a:solidFill>
                  <a:srgbClr val="FF0000"/>
                </a:solidFill>
              </a:rPr>
              <a:t>and </a:t>
            </a:r>
            <a:r>
              <a:rPr lang="en-US" sz="3200" b="1" dirty="0" err="1" smtClean="0">
                <a:solidFill>
                  <a:srgbClr val="FF0000"/>
                </a:solidFill>
              </a:rPr>
              <a:t>telbivudine</a:t>
            </a:r>
            <a:r>
              <a:rPr lang="en-US" sz="3200" b="1" dirty="0" smtClean="0">
                <a:solidFill>
                  <a:srgbClr val="FF0000"/>
                </a:solidFill>
              </a:rPr>
              <a:t>:</a:t>
            </a:r>
            <a:endParaRPr lang="ar-IQ" sz="3200"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These agents have excellent activity against hepatitis </a:t>
            </a:r>
            <a:r>
              <a:rPr lang="en-US" dirty="0" smtClean="0"/>
              <a:t>B </a:t>
            </a:r>
            <a:r>
              <a:rPr lang="en-US" dirty="0" smtClean="0"/>
              <a:t>virus DNA polymerase-reverse transcriptase</a:t>
            </a:r>
            <a:r>
              <a:rPr lang="en-US" dirty="0" smtClean="0"/>
              <a:t>.</a:t>
            </a:r>
          </a:p>
          <a:p>
            <a:pPr algn="just" rtl="0"/>
            <a:r>
              <a:rPr lang="en-US" dirty="0" smtClean="0"/>
              <a:t>They </a:t>
            </a:r>
            <a:r>
              <a:rPr lang="en-US" dirty="0" smtClean="0"/>
              <a:t>are </a:t>
            </a:r>
            <a:r>
              <a:rPr lang="en-US" dirty="0" smtClean="0"/>
              <a:t>well tolerated after oral administration but resistance develops with </a:t>
            </a:r>
            <a:r>
              <a:rPr lang="en-US" dirty="0" err="1" smtClean="0"/>
              <a:t>monotherapy</a:t>
            </a:r>
            <a:r>
              <a:rPr lang="en-US" dirty="0" smtClean="0"/>
              <a:t>.</a:t>
            </a:r>
            <a:endParaRPr lang="ar-IQ"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28596" y="1500174"/>
            <a:ext cx="8229600" cy="4526280"/>
          </a:xfrm>
        </p:spPr>
        <p:txBody>
          <a:bodyPr>
            <a:normAutofit/>
          </a:bodyPr>
          <a:lstStyle/>
          <a:p>
            <a:pPr algn="just" rtl="0"/>
            <a:r>
              <a:rPr lang="en-US" dirty="0" smtClean="0"/>
              <a:t>Resistance seems to </a:t>
            </a:r>
            <a:r>
              <a:rPr lang="en-US" dirty="0" smtClean="0"/>
              <a:t>emerge </a:t>
            </a:r>
            <a:r>
              <a:rPr lang="en-US" dirty="0" smtClean="0"/>
              <a:t>most rapidly for </a:t>
            </a:r>
            <a:r>
              <a:rPr lang="en-US" dirty="0" err="1" smtClean="0"/>
              <a:t>lamivudine</a:t>
            </a:r>
            <a:r>
              <a:rPr lang="en-US" dirty="0" smtClean="0"/>
              <a:t> (via the </a:t>
            </a:r>
            <a:r>
              <a:rPr lang="en-US" dirty="0" smtClean="0"/>
              <a:t>tyrosine-</a:t>
            </a:r>
            <a:r>
              <a:rPr lang="en-US" dirty="0" err="1" smtClean="0"/>
              <a:t>methionine</a:t>
            </a:r>
            <a:r>
              <a:rPr lang="en-US" dirty="0" smtClean="0"/>
              <a:t>-</a:t>
            </a:r>
            <a:r>
              <a:rPr lang="en-US" dirty="0" err="1" smtClean="0"/>
              <a:t>aspartate</a:t>
            </a:r>
            <a:r>
              <a:rPr lang="en-US" dirty="0" smtClean="0"/>
              <a:t>-</a:t>
            </a:r>
            <a:r>
              <a:rPr lang="en-US" dirty="0" err="1" smtClean="0"/>
              <a:t>aspartate</a:t>
            </a:r>
            <a:r>
              <a:rPr lang="en-US" dirty="0" smtClean="0"/>
              <a:t>, or YMDD, mutation) </a:t>
            </a:r>
            <a:r>
              <a:rPr lang="en-US" dirty="0" smtClean="0"/>
              <a:t>and </a:t>
            </a:r>
            <a:r>
              <a:rPr lang="en-US" dirty="0" smtClean="0"/>
              <a:t>slowly for </a:t>
            </a:r>
            <a:r>
              <a:rPr lang="en-US" dirty="0" err="1" smtClean="0"/>
              <a:t>entecavir</a:t>
            </a:r>
            <a:r>
              <a:rPr lang="en-US" dirty="0" smtClean="0"/>
              <a:t> (multiple mutations required). </a:t>
            </a:r>
          </a:p>
          <a:p>
            <a:pPr algn="just" rtl="0"/>
            <a:r>
              <a:rPr lang="en-US" dirty="0" smtClean="0"/>
              <a:t>Organisms resistant to </a:t>
            </a:r>
            <a:r>
              <a:rPr lang="en-US" dirty="0" err="1" smtClean="0"/>
              <a:t>lamivudine</a:t>
            </a:r>
            <a:r>
              <a:rPr lang="en-US" dirty="0" smtClean="0"/>
              <a:t> are usually also </a:t>
            </a:r>
            <a:r>
              <a:rPr lang="en-US" dirty="0" smtClean="0"/>
              <a:t>resistant </a:t>
            </a:r>
            <a:r>
              <a:rPr lang="en-US" dirty="0" smtClean="0"/>
              <a:t>to </a:t>
            </a:r>
            <a:r>
              <a:rPr lang="en-US" dirty="0" err="1" smtClean="0"/>
              <a:t>telbivudine</a:t>
            </a:r>
            <a:r>
              <a:rPr lang="en-US" dirty="0" smtClean="0"/>
              <a:t>, but not to </a:t>
            </a:r>
            <a:r>
              <a:rPr lang="en-US" dirty="0" err="1" smtClean="0"/>
              <a:t>adefovir</a:t>
            </a:r>
            <a:r>
              <a:rPr lang="en-US" dirty="0" smtClean="0"/>
              <a:t>/</a:t>
            </a:r>
            <a:r>
              <a:rPr lang="en-US" dirty="0" err="1" smtClean="0"/>
              <a:t>tenofovir</a:t>
            </a:r>
            <a:r>
              <a:rPr lang="en-US" dirty="0" smtClean="0"/>
              <a:t>.</a:t>
            </a:r>
            <a:endParaRPr lang="ar-IQ"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role of </a:t>
            </a:r>
            <a:r>
              <a:rPr lang="en-US" dirty="0" err="1" smtClean="0"/>
              <a:t>monotherapy</a:t>
            </a:r>
            <a:r>
              <a:rPr lang="en-US" dirty="0" smtClean="0"/>
              <a:t> for HBV is currently a matter for debate, and combination therapy, as used in HIV </a:t>
            </a:r>
            <a:r>
              <a:rPr lang="en-US" dirty="0" smtClean="0"/>
              <a:t>treatment</a:t>
            </a:r>
            <a:r>
              <a:rPr lang="en-US" dirty="0" smtClean="0"/>
              <a:t>, is likely to be used increasingly</a:t>
            </a:r>
            <a:r>
              <a:rPr lang="en-US" dirty="0" smtClean="0"/>
              <a:t>.</a:t>
            </a:r>
          </a:p>
          <a:p>
            <a:pPr algn="just" rtl="0"/>
            <a:r>
              <a:rPr lang="en-US" dirty="0" smtClean="0"/>
              <a:t> </a:t>
            </a:r>
            <a:r>
              <a:rPr lang="en-US" dirty="0" smtClean="0"/>
              <a:t>Lamivudine </a:t>
            </a:r>
            <a:r>
              <a:rPr lang="en-US" dirty="0" smtClean="0"/>
              <a:t>and </a:t>
            </a:r>
            <a:r>
              <a:rPr lang="en-US" dirty="0" err="1" smtClean="0"/>
              <a:t>tenofovir</a:t>
            </a:r>
            <a:r>
              <a:rPr lang="en-US" dirty="0" smtClean="0"/>
              <a:t> are also used against </a:t>
            </a:r>
            <a:r>
              <a:rPr lang="en-US" dirty="0" smtClean="0"/>
              <a:t>HIV.</a:t>
            </a:r>
            <a:endParaRPr lang="en-US" dirty="0" smtClean="0"/>
          </a:p>
          <a:p>
            <a:pPr algn="just" rtl="0"/>
            <a:endParaRPr lang="ar-IQ"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rgbClr val="FF0000"/>
                </a:solidFill>
              </a:rPr>
              <a:t>Interferon-</a:t>
            </a:r>
            <a:r>
              <a:rPr lang="el-GR" b="1" dirty="0" smtClean="0">
                <a:solidFill>
                  <a:srgbClr val="FF0000"/>
                </a:solidFill>
              </a:rPr>
              <a:t>α</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The </a:t>
            </a:r>
            <a:r>
              <a:rPr lang="en-US" dirty="0" err="1" smtClean="0"/>
              <a:t>interferons</a:t>
            </a:r>
            <a:r>
              <a:rPr lang="en-US" dirty="0" smtClean="0"/>
              <a:t> are naturally occurring cytokines that are </a:t>
            </a:r>
            <a:r>
              <a:rPr lang="en-US" dirty="0" smtClean="0"/>
              <a:t>produced </a:t>
            </a:r>
            <a:r>
              <a:rPr lang="en-US" dirty="0" smtClean="0"/>
              <a:t>as an early response to viral </a:t>
            </a:r>
            <a:r>
              <a:rPr lang="en-US" dirty="0" smtClean="0"/>
              <a:t>infection. </a:t>
            </a:r>
            <a:endParaRPr lang="en-US" dirty="0" smtClean="0"/>
          </a:p>
          <a:p>
            <a:pPr algn="just" rtl="0"/>
            <a:r>
              <a:rPr lang="en-US" dirty="0" smtClean="0"/>
              <a:t>The addition of a polyethylene glycol (PEG) moiety to </a:t>
            </a:r>
            <a:r>
              <a:rPr lang="en-US" dirty="0" smtClean="0"/>
              <a:t>the </a:t>
            </a:r>
            <a:r>
              <a:rPr lang="en-US" dirty="0" smtClean="0"/>
              <a:t>molecule significantly enhances pharmacokinetics </a:t>
            </a:r>
            <a:r>
              <a:rPr lang="en-US" dirty="0" smtClean="0"/>
              <a:t>and </a:t>
            </a:r>
            <a:r>
              <a:rPr lang="en-US" dirty="0" smtClean="0"/>
              <a:t>efficacy.</a:t>
            </a:r>
          </a:p>
          <a:p>
            <a:pPr algn="just" rtl="0"/>
            <a:endParaRPr lang="ar-IQ"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Antiparasitic</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agents:</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428596" y="1500174"/>
            <a:ext cx="8229600" cy="4526280"/>
          </a:xfrm>
        </p:spPr>
        <p:txBody>
          <a:bodyPr>
            <a:normAutofit/>
          </a:bodyPr>
          <a:lstStyle/>
          <a:p>
            <a:pPr algn="just" rtl="0">
              <a:buNone/>
            </a:pPr>
            <a:r>
              <a:rPr lang="en-US" b="1" dirty="0" smtClean="0">
                <a:solidFill>
                  <a:schemeClr val="accent6"/>
                </a:solidFill>
              </a:rPr>
              <a:t>Drugs used against </a:t>
            </a:r>
            <a:r>
              <a:rPr lang="en-US" b="1" dirty="0" err="1" smtClean="0">
                <a:solidFill>
                  <a:schemeClr val="accent6"/>
                </a:solidFill>
              </a:rPr>
              <a:t>helminths</a:t>
            </a:r>
            <a:r>
              <a:rPr lang="en-US" b="1" dirty="0" smtClean="0">
                <a:solidFill>
                  <a:schemeClr val="accent6"/>
                </a:solidFill>
              </a:rPr>
              <a:t>:</a:t>
            </a:r>
          </a:p>
          <a:p>
            <a:pPr algn="just" rtl="0">
              <a:buNone/>
            </a:pPr>
            <a:r>
              <a:rPr lang="en-US" b="1" dirty="0" err="1" smtClean="0">
                <a:solidFill>
                  <a:srgbClr val="FF0000"/>
                </a:solidFill>
              </a:rPr>
              <a:t>a.Benzimidazoles</a:t>
            </a:r>
            <a:r>
              <a:rPr lang="en-US" b="1" dirty="0" smtClean="0">
                <a:solidFill>
                  <a:srgbClr val="FF0000"/>
                </a:solidFill>
              </a:rPr>
              <a:t> </a:t>
            </a:r>
            <a:r>
              <a:rPr lang="en-US" b="1" dirty="0" smtClean="0">
                <a:solidFill>
                  <a:srgbClr val="FF0000"/>
                </a:solidFill>
              </a:rPr>
              <a:t>(</a:t>
            </a:r>
            <a:r>
              <a:rPr lang="en-US" b="1" dirty="0" err="1" smtClean="0">
                <a:solidFill>
                  <a:srgbClr val="FF0000"/>
                </a:solidFill>
              </a:rPr>
              <a:t>albendazole</a:t>
            </a:r>
            <a:r>
              <a:rPr lang="en-US" b="1" dirty="0" smtClean="0">
                <a:solidFill>
                  <a:srgbClr val="FF0000"/>
                </a:solidFill>
              </a:rPr>
              <a:t>, </a:t>
            </a:r>
            <a:r>
              <a:rPr lang="en-US" b="1" dirty="0" err="1" smtClean="0">
                <a:solidFill>
                  <a:srgbClr val="FF0000"/>
                </a:solidFill>
              </a:rPr>
              <a:t>mebendazole</a:t>
            </a:r>
            <a:r>
              <a:rPr lang="en-US" b="1" dirty="0" smtClean="0">
                <a:solidFill>
                  <a:srgbClr val="FF0000"/>
                </a:solidFill>
              </a:rPr>
              <a:t>):</a:t>
            </a:r>
          </a:p>
          <a:p>
            <a:pPr algn="just" rtl="0"/>
            <a:r>
              <a:rPr lang="en-US" dirty="0" smtClean="0"/>
              <a:t>These agents act by inhibiting both </a:t>
            </a:r>
            <a:r>
              <a:rPr lang="en-US" dirty="0" err="1" smtClean="0"/>
              <a:t>helminth</a:t>
            </a:r>
            <a:r>
              <a:rPr lang="en-US" dirty="0" smtClean="0"/>
              <a:t> glucose uptake, causing depletion of glycogen stores, and </a:t>
            </a:r>
            <a:r>
              <a:rPr lang="en-US" dirty="0" err="1" smtClean="0"/>
              <a:t>fumarate</a:t>
            </a:r>
            <a:r>
              <a:rPr lang="en-US" dirty="0" smtClean="0"/>
              <a:t> </a:t>
            </a:r>
            <a:r>
              <a:rPr lang="en-US" dirty="0" err="1" smtClean="0"/>
              <a:t>reductase</a:t>
            </a:r>
            <a:r>
              <a:rPr lang="en-US" dirty="0" smtClean="0"/>
              <a:t>. </a:t>
            </a:r>
            <a:endParaRPr lang="en-US" dirty="0" smtClean="0"/>
          </a:p>
          <a:p>
            <a:pPr algn="just" rtl="0"/>
            <a:r>
              <a:rPr lang="en-US" dirty="0" err="1" smtClean="0"/>
              <a:t>Albendazole</a:t>
            </a:r>
            <a:r>
              <a:rPr lang="en-US" dirty="0" smtClean="0"/>
              <a:t> </a:t>
            </a:r>
            <a:r>
              <a:rPr lang="en-US" dirty="0" smtClean="0"/>
              <a:t>is used in hookworm, </a:t>
            </a:r>
            <a:r>
              <a:rPr lang="en-US" dirty="0" err="1" smtClean="0"/>
              <a:t>ascariasis</a:t>
            </a:r>
            <a:r>
              <a:rPr lang="en-US" dirty="0" smtClean="0"/>
              <a:t>, threadworm, </a:t>
            </a:r>
            <a:r>
              <a:rPr lang="en-US" u="sng" dirty="0" err="1" smtClean="0"/>
              <a:t>Strongyloides</a:t>
            </a:r>
            <a:r>
              <a:rPr lang="en-US" dirty="0" smtClean="0"/>
              <a:t> infection, </a:t>
            </a:r>
            <a:r>
              <a:rPr lang="en-US" dirty="0" err="1" smtClean="0"/>
              <a:t>trichinellosis</a:t>
            </a:r>
            <a:r>
              <a:rPr lang="en-US" dirty="0" smtClean="0"/>
              <a:t>, </a:t>
            </a:r>
            <a:r>
              <a:rPr lang="en-US" u="sng" dirty="0" err="1" smtClean="0"/>
              <a:t>Taenia</a:t>
            </a:r>
            <a:r>
              <a:rPr lang="en-US" dirty="0" smtClean="0"/>
              <a:t> </a:t>
            </a:r>
            <a:r>
              <a:rPr lang="en-US" u="sng" dirty="0" err="1" smtClean="0"/>
              <a:t>solium</a:t>
            </a:r>
            <a:r>
              <a:rPr lang="en-US" dirty="0" smtClean="0"/>
              <a:t> (</a:t>
            </a:r>
            <a:r>
              <a:rPr lang="en-US" dirty="0" err="1" smtClean="0"/>
              <a:t>cysticercosis</a:t>
            </a:r>
            <a:r>
              <a:rPr lang="en-US" dirty="0" smtClean="0"/>
              <a:t>) and </a:t>
            </a:r>
            <a:r>
              <a:rPr lang="en-US" dirty="0" err="1" smtClean="0"/>
              <a:t>hydatid</a:t>
            </a:r>
            <a:r>
              <a:rPr lang="en-US" dirty="0" smtClean="0"/>
              <a:t> disease.</a:t>
            </a:r>
            <a:endParaRPr lang="ar-IQ"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Mebendazole</a:t>
            </a:r>
            <a:r>
              <a:rPr lang="en-US" dirty="0" smtClean="0"/>
              <a:t> is used for hookworm, </a:t>
            </a:r>
            <a:r>
              <a:rPr lang="en-US" dirty="0" err="1" smtClean="0"/>
              <a:t>ascariasis</a:t>
            </a:r>
            <a:r>
              <a:rPr lang="en-US" dirty="0" smtClean="0"/>
              <a:t>, threadworm and whipworm. </a:t>
            </a:r>
            <a:endParaRPr lang="en-US" dirty="0" smtClean="0"/>
          </a:p>
          <a:p>
            <a:pPr algn="just" rtl="0"/>
            <a:r>
              <a:rPr lang="en-US" dirty="0" smtClean="0"/>
              <a:t>The </a:t>
            </a:r>
            <a:r>
              <a:rPr lang="en-US" dirty="0" smtClean="0"/>
              <a:t>drugs are administered </a:t>
            </a:r>
            <a:r>
              <a:rPr lang="en-US" dirty="0" smtClean="0"/>
              <a:t>orally</a:t>
            </a:r>
            <a:r>
              <a:rPr lang="en-US" dirty="0" smtClean="0"/>
              <a:t>. </a:t>
            </a:r>
            <a:endParaRPr lang="en-US" dirty="0" smtClean="0"/>
          </a:p>
          <a:p>
            <a:pPr algn="just" rtl="0"/>
            <a:r>
              <a:rPr lang="en-US" dirty="0" smtClean="0"/>
              <a:t>Absorption </a:t>
            </a:r>
            <a:r>
              <a:rPr lang="en-US" dirty="0" smtClean="0"/>
              <a:t>is relatively poor, but increased by a </a:t>
            </a:r>
            <a:r>
              <a:rPr lang="en-US" dirty="0" smtClean="0"/>
              <a:t>fatty </a:t>
            </a:r>
            <a:r>
              <a:rPr lang="en-US" dirty="0" smtClean="0"/>
              <a:t>meal. </a:t>
            </a:r>
            <a:endParaRPr lang="en-US" dirty="0" smtClean="0"/>
          </a:p>
          <a:p>
            <a:pPr algn="just" rtl="0"/>
            <a:r>
              <a:rPr lang="en-US" dirty="0" smtClean="0"/>
              <a:t>Significant </a:t>
            </a:r>
            <a:r>
              <a:rPr lang="en-US" dirty="0" smtClean="0"/>
              <a:t>adverse reactions are uncommon.</a:t>
            </a:r>
          </a:p>
          <a:p>
            <a:pPr algn="just" rtl="0"/>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gn="just" rtl="0"/>
            <a:r>
              <a:rPr lang="en-US" dirty="0" smtClean="0"/>
              <a:t>Resistance may be an innate property of a microorganism (intrinsic resistance) or may be acquired, by either spontaneous mutation or horizontal transfer of genetic material from another organism. </a:t>
            </a:r>
          </a:p>
          <a:p>
            <a:pPr algn="just" rtl="0"/>
            <a:r>
              <a:rPr lang="en-US" dirty="0" smtClean="0"/>
              <a:t>For some agents, e.g. </a:t>
            </a:r>
            <a:r>
              <a:rPr lang="en-US" dirty="0" err="1" smtClean="0"/>
              <a:t>penicillins</a:t>
            </a:r>
            <a:r>
              <a:rPr lang="en-US" dirty="0" smtClean="0"/>
              <a:t>, a degree of resistance occurs in vivo when the bacterial load is high and the molecular target for the antimicrobial is down-regulated (an ‘</a:t>
            </a:r>
            <a:r>
              <a:rPr lang="en-US" dirty="0" err="1" smtClean="0"/>
              <a:t>inoculum</a:t>
            </a:r>
            <a:r>
              <a:rPr lang="en-US" dirty="0" smtClean="0"/>
              <a:t> effect’).</a:t>
            </a:r>
          </a:p>
          <a:p>
            <a:pPr algn="just" rtl="0"/>
            <a:endParaRPr lang="ar-IQ"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chemeClr val="accent3"/>
                </a:solidFill>
              </a:rPr>
              <a:t>b.Bithionol</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Bithionol</a:t>
            </a:r>
            <a:r>
              <a:rPr lang="en-US" dirty="0" smtClean="0"/>
              <a:t> is used to treat fluke infections with </a:t>
            </a:r>
            <a:r>
              <a:rPr lang="en-US" u="sng" dirty="0" err="1" smtClean="0"/>
              <a:t>Fasciola</a:t>
            </a:r>
            <a:r>
              <a:rPr lang="en-US" dirty="0" smtClean="0"/>
              <a:t> </a:t>
            </a:r>
            <a:r>
              <a:rPr lang="en-US" u="sng" dirty="0" smtClean="0"/>
              <a:t>hepatica</a:t>
            </a:r>
            <a:r>
              <a:rPr lang="en-US" dirty="0" smtClean="0"/>
              <a:t>. </a:t>
            </a:r>
            <a:endParaRPr lang="en-US" dirty="0" smtClean="0"/>
          </a:p>
          <a:p>
            <a:pPr algn="just" rtl="0"/>
            <a:r>
              <a:rPr lang="en-US" dirty="0" smtClean="0"/>
              <a:t>It </a:t>
            </a:r>
            <a:r>
              <a:rPr lang="en-US" dirty="0" smtClean="0"/>
              <a:t>is well absorbed orally. </a:t>
            </a:r>
            <a:endParaRPr lang="en-US" dirty="0" smtClean="0"/>
          </a:p>
          <a:p>
            <a:pPr algn="just" rtl="0"/>
            <a:r>
              <a:rPr lang="en-US" dirty="0" smtClean="0"/>
              <a:t>Adverse </a:t>
            </a:r>
            <a:r>
              <a:rPr lang="en-US" dirty="0" smtClean="0"/>
              <a:t>reactions </a:t>
            </a:r>
            <a:r>
              <a:rPr lang="en-US" dirty="0" smtClean="0"/>
              <a:t>are </a:t>
            </a:r>
            <a:r>
              <a:rPr lang="en-US" dirty="0" smtClean="0"/>
              <a:t>mild (e.g. nausea, vomiting, </a:t>
            </a:r>
            <a:r>
              <a:rPr lang="en-US" dirty="0" err="1" smtClean="0"/>
              <a:t>diarrhoea</a:t>
            </a:r>
            <a:r>
              <a:rPr lang="en-US" dirty="0" smtClean="0"/>
              <a:t>, rashes) but </a:t>
            </a:r>
            <a:r>
              <a:rPr lang="en-US" dirty="0" smtClean="0"/>
              <a:t>relatively </a:t>
            </a:r>
            <a:r>
              <a:rPr lang="en-US" dirty="0" smtClean="0"/>
              <a:t>common (approximately 30%).</a:t>
            </a:r>
          </a:p>
          <a:p>
            <a:pPr algn="just" rtl="0"/>
            <a:endParaRPr lang="ar-IQ"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rtl="0"/>
            <a:r>
              <a:rPr lang="en-US" b="1" dirty="0" smtClean="0">
                <a:solidFill>
                  <a:schemeClr val="accent3"/>
                </a:solidFill>
              </a:rPr>
              <a:t>c. </a:t>
            </a:r>
            <a:r>
              <a:rPr lang="en-US" b="1" dirty="0" err="1" smtClean="0">
                <a:solidFill>
                  <a:schemeClr val="accent3"/>
                </a:solidFill>
              </a:rPr>
              <a:t>Diethylcarbamazine</a:t>
            </a:r>
            <a:r>
              <a:rPr lang="en-US" b="1" dirty="0" smtClean="0">
                <a:solidFill>
                  <a:schemeClr val="accent3"/>
                </a:solidFill>
              </a:rPr>
              <a:t> (DEC</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normAutofit/>
          </a:bodyPr>
          <a:lstStyle/>
          <a:p>
            <a:pPr algn="just" rtl="0"/>
            <a:r>
              <a:rPr lang="en-US" dirty="0" smtClean="0"/>
              <a:t>DEC is an oral agent used to treat </a:t>
            </a:r>
            <a:r>
              <a:rPr lang="en-US" dirty="0" err="1" smtClean="0"/>
              <a:t>filariasis</a:t>
            </a:r>
            <a:r>
              <a:rPr lang="en-US" dirty="0" smtClean="0"/>
              <a:t> and </a:t>
            </a:r>
            <a:r>
              <a:rPr lang="en-US" dirty="0" err="1" smtClean="0"/>
              <a:t>loiasis</a:t>
            </a:r>
            <a:r>
              <a:rPr lang="en-US" dirty="0" smtClean="0"/>
              <a:t>. </a:t>
            </a:r>
          </a:p>
          <a:p>
            <a:pPr algn="just" rtl="0"/>
            <a:r>
              <a:rPr lang="en-US" dirty="0" smtClean="0"/>
              <a:t>Treatment of </a:t>
            </a:r>
            <a:r>
              <a:rPr lang="en-US" dirty="0" err="1" smtClean="0"/>
              <a:t>filariasis</a:t>
            </a:r>
            <a:r>
              <a:rPr lang="en-US" dirty="0" smtClean="0"/>
              <a:t> is often followed by fever, headache, nausea, vomiting, </a:t>
            </a:r>
            <a:r>
              <a:rPr lang="en-US" dirty="0" err="1" smtClean="0"/>
              <a:t>arthralgia</a:t>
            </a:r>
            <a:r>
              <a:rPr lang="en-US" dirty="0" smtClean="0"/>
              <a:t> and prostration. </a:t>
            </a:r>
            <a:endParaRPr lang="en-US" dirty="0" smtClean="0"/>
          </a:p>
          <a:p>
            <a:pPr algn="just" rtl="0"/>
            <a:r>
              <a:rPr lang="en-US" dirty="0" smtClean="0"/>
              <a:t>This </a:t>
            </a:r>
            <a:r>
              <a:rPr lang="en-US" dirty="0" smtClean="0"/>
              <a:t>is </a:t>
            </a:r>
            <a:r>
              <a:rPr lang="en-US" dirty="0" smtClean="0"/>
              <a:t>caused </a:t>
            </a:r>
            <a:r>
              <a:rPr lang="en-US" dirty="0" smtClean="0"/>
              <a:t>by the host response to dying </a:t>
            </a:r>
            <a:r>
              <a:rPr lang="en-US" dirty="0" err="1" smtClean="0"/>
              <a:t>microfilariae</a:t>
            </a:r>
            <a:r>
              <a:rPr lang="en-US" dirty="0" smtClean="0"/>
              <a:t>, rather </a:t>
            </a:r>
            <a:r>
              <a:rPr lang="en-US" dirty="0" smtClean="0"/>
              <a:t>than </a:t>
            </a:r>
            <a:r>
              <a:rPr lang="en-US" dirty="0" smtClean="0"/>
              <a:t>the drug, and may be reduced by pre-treatment with </a:t>
            </a:r>
            <a:r>
              <a:rPr lang="en-US" dirty="0" smtClean="0"/>
              <a:t>corticosteroids</a:t>
            </a:r>
            <a:r>
              <a:rPr lang="en-US" dirty="0" smtClean="0"/>
              <a:t>.</a:t>
            </a:r>
            <a:endParaRPr lang="ar-IQ"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chemeClr val="accent3"/>
                </a:solidFill>
              </a:rPr>
              <a:t>d. </a:t>
            </a:r>
            <a:r>
              <a:rPr lang="en-US" b="1" dirty="0" err="1" smtClean="0">
                <a:solidFill>
                  <a:schemeClr val="accent3"/>
                </a:solidFill>
              </a:rPr>
              <a:t>Ivermectin</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Ivermectin</a:t>
            </a:r>
            <a:r>
              <a:rPr lang="en-US" dirty="0" smtClean="0"/>
              <a:t> binds to </a:t>
            </a:r>
            <a:r>
              <a:rPr lang="en-US" dirty="0" err="1" smtClean="0"/>
              <a:t>helminth</a:t>
            </a:r>
            <a:r>
              <a:rPr lang="en-US" dirty="0" smtClean="0"/>
              <a:t> nerve and muscle cell ion </a:t>
            </a:r>
            <a:r>
              <a:rPr lang="en-US" dirty="0" smtClean="0"/>
              <a:t>channels</a:t>
            </a:r>
            <a:r>
              <a:rPr lang="en-US" dirty="0" smtClean="0"/>
              <a:t>, causing increased membrane permeability. </a:t>
            </a:r>
            <a:endParaRPr lang="en-US" dirty="0" smtClean="0"/>
          </a:p>
          <a:p>
            <a:pPr algn="just" rtl="0"/>
            <a:r>
              <a:rPr lang="en-US" dirty="0" smtClean="0"/>
              <a:t>It </a:t>
            </a:r>
            <a:r>
              <a:rPr lang="en-US" dirty="0" smtClean="0"/>
              <a:t>is </a:t>
            </a:r>
            <a:r>
              <a:rPr lang="en-US" dirty="0" smtClean="0"/>
              <a:t>an </a:t>
            </a:r>
            <a:r>
              <a:rPr lang="en-US" dirty="0" smtClean="0"/>
              <a:t>oral agent, used in </a:t>
            </a:r>
            <a:r>
              <a:rPr lang="en-US" u="sng" dirty="0" err="1" smtClean="0"/>
              <a:t>Strongyloides</a:t>
            </a:r>
            <a:r>
              <a:rPr lang="en-US" dirty="0" smtClean="0"/>
              <a:t> infection, </a:t>
            </a:r>
            <a:r>
              <a:rPr lang="en-US" dirty="0" err="1" smtClean="0"/>
              <a:t>filariasis</a:t>
            </a:r>
            <a:r>
              <a:rPr lang="en-US" dirty="0" smtClean="0"/>
              <a:t> and </a:t>
            </a:r>
            <a:r>
              <a:rPr lang="en-US" dirty="0" err="1" smtClean="0"/>
              <a:t>onchocerciasis</a:t>
            </a:r>
            <a:r>
              <a:rPr lang="en-US" dirty="0" smtClean="0"/>
              <a:t>. </a:t>
            </a:r>
            <a:endParaRPr lang="en-US" dirty="0" smtClean="0"/>
          </a:p>
          <a:p>
            <a:pPr algn="just" rtl="0"/>
            <a:r>
              <a:rPr lang="en-US" dirty="0" smtClean="0"/>
              <a:t>Significant </a:t>
            </a:r>
            <a:r>
              <a:rPr lang="en-US" dirty="0" smtClean="0"/>
              <a:t>side-effects are uncommon.</a:t>
            </a:r>
          </a:p>
          <a:p>
            <a:pPr algn="just" rtl="0"/>
            <a:endParaRPr lang="ar-IQ"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chemeClr val="accent3"/>
                </a:solidFill>
              </a:rPr>
              <a:t>e. </a:t>
            </a:r>
            <a:r>
              <a:rPr lang="en-US" b="1" dirty="0" err="1" smtClean="0">
                <a:solidFill>
                  <a:schemeClr val="accent3"/>
                </a:solidFill>
              </a:rPr>
              <a:t>Niclosamide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Niclosamide</a:t>
            </a:r>
            <a:r>
              <a:rPr lang="en-US" dirty="0" smtClean="0"/>
              <a:t> inhibits oxidative </a:t>
            </a:r>
            <a:r>
              <a:rPr lang="en-US" dirty="0" err="1" smtClean="0"/>
              <a:t>phosphorylation</a:t>
            </a:r>
            <a:r>
              <a:rPr lang="en-US" dirty="0" smtClean="0"/>
              <a:t>, causing paralysis of </a:t>
            </a:r>
            <a:r>
              <a:rPr lang="en-US" dirty="0" err="1" smtClean="0"/>
              <a:t>helminths</a:t>
            </a:r>
            <a:r>
              <a:rPr lang="en-US" dirty="0" smtClean="0"/>
              <a:t>. </a:t>
            </a:r>
            <a:endParaRPr lang="en-US" dirty="0" smtClean="0"/>
          </a:p>
          <a:p>
            <a:pPr algn="just" rtl="0"/>
            <a:r>
              <a:rPr lang="en-US" dirty="0" smtClean="0"/>
              <a:t>It </a:t>
            </a:r>
            <a:r>
              <a:rPr lang="en-US" dirty="0" smtClean="0"/>
              <a:t>is an oral agent, used in </a:t>
            </a:r>
            <a:r>
              <a:rPr lang="en-US" u="sng" dirty="0" err="1" smtClean="0"/>
              <a:t>Taenia</a:t>
            </a:r>
            <a:r>
              <a:rPr lang="en-US" dirty="0" smtClean="0"/>
              <a:t> </a:t>
            </a:r>
            <a:r>
              <a:rPr lang="en-US" u="sng" dirty="0" err="1" smtClean="0"/>
              <a:t>saginata</a:t>
            </a:r>
            <a:r>
              <a:rPr lang="en-US" dirty="0" smtClean="0"/>
              <a:t> and intestinal </a:t>
            </a:r>
            <a:r>
              <a:rPr lang="en-US" u="sng" dirty="0" smtClean="0"/>
              <a:t>T</a:t>
            </a:r>
            <a:r>
              <a:rPr lang="en-US" dirty="0" smtClean="0"/>
              <a:t>. </a:t>
            </a:r>
            <a:r>
              <a:rPr lang="en-US" u="sng" dirty="0" err="1" smtClean="0"/>
              <a:t>solium</a:t>
            </a:r>
            <a:r>
              <a:rPr lang="en-US" dirty="0" smtClean="0"/>
              <a:t> infection. </a:t>
            </a:r>
            <a:endParaRPr lang="en-US" dirty="0" smtClean="0"/>
          </a:p>
          <a:p>
            <a:pPr algn="just" rtl="0"/>
            <a:r>
              <a:rPr lang="en-US" dirty="0" smtClean="0"/>
              <a:t>Systemic absorption </a:t>
            </a:r>
            <a:r>
              <a:rPr lang="en-US" dirty="0" smtClean="0"/>
              <a:t>is minimal, and it has few significant </a:t>
            </a:r>
            <a:r>
              <a:rPr lang="en-US" dirty="0" smtClean="0"/>
              <a:t> side-effects</a:t>
            </a:r>
            <a:r>
              <a:rPr lang="en-US" dirty="0" smtClean="0"/>
              <a:t>.</a:t>
            </a:r>
          </a:p>
          <a:p>
            <a:pPr algn="just" rtl="0"/>
            <a:endParaRPr lang="ar-IQ"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chemeClr val="accent3"/>
                </a:solidFill>
              </a:rPr>
              <a:t>f. </a:t>
            </a:r>
            <a:r>
              <a:rPr lang="en-US" b="1" dirty="0" err="1" smtClean="0">
                <a:solidFill>
                  <a:schemeClr val="accent3"/>
                </a:solidFill>
              </a:rPr>
              <a:t>Piperazine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normAutofit/>
          </a:bodyPr>
          <a:lstStyle/>
          <a:p>
            <a:pPr algn="just" rtl="0"/>
            <a:r>
              <a:rPr lang="en-US" dirty="0" err="1" smtClean="0"/>
              <a:t>Piperazine</a:t>
            </a:r>
            <a:r>
              <a:rPr lang="en-US" dirty="0" smtClean="0"/>
              <a:t> inhibits neurotransmitter function, causing </a:t>
            </a:r>
            <a:r>
              <a:rPr lang="en-US" dirty="0" err="1" smtClean="0"/>
              <a:t>helminth</a:t>
            </a:r>
            <a:r>
              <a:rPr lang="en-US" dirty="0" smtClean="0"/>
              <a:t> muscle paralysis. </a:t>
            </a:r>
            <a:endParaRPr lang="en-US" dirty="0" smtClean="0"/>
          </a:p>
          <a:p>
            <a:pPr algn="just" rtl="0"/>
            <a:r>
              <a:rPr lang="en-US" dirty="0" smtClean="0"/>
              <a:t>It </a:t>
            </a:r>
            <a:r>
              <a:rPr lang="en-US" dirty="0" smtClean="0"/>
              <a:t>is an oral agent, used </a:t>
            </a:r>
            <a:r>
              <a:rPr lang="en-US" dirty="0" smtClean="0"/>
              <a:t>in </a:t>
            </a:r>
            <a:r>
              <a:rPr lang="en-US" dirty="0" err="1" smtClean="0"/>
              <a:t>ascariasis</a:t>
            </a:r>
            <a:r>
              <a:rPr lang="en-US" dirty="0" smtClean="0"/>
              <a:t> and threadworm (</a:t>
            </a:r>
            <a:r>
              <a:rPr lang="en-US" u="sng" dirty="0" err="1" smtClean="0"/>
              <a:t>Enterobius</a:t>
            </a:r>
            <a:r>
              <a:rPr lang="en-US" dirty="0" smtClean="0"/>
              <a:t> </a:t>
            </a:r>
            <a:r>
              <a:rPr lang="en-US" u="sng" dirty="0" err="1" smtClean="0"/>
              <a:t>vermicularis</a:t>
            </a:r>
            <a:r>
              <a:rPr lang="en-US" dirty="0" smtClean="0"/>
              <a:t>) </a:t>
            </a:r>
            <a:r>
              <a:rPr lang="en-US" dirty="0" smtClean="0"/>
              <a:t>infection</a:t>
            </a:r>
            <a:r>
              <a:rPr lang="en-US" dirty="0" smtClean="0"/>
              <a:t>. </a:t>
            </a:r>
            <a:endParaRPr lang="en-US" dirty="0" smtClean="0"/>
          </a:p>
          <a:p>
            <a:pPr algn="just" rtl="0"/>
            <a:r>
              <a:rPr lang="en-US" dirty="0" smtClean="0"/>
              <a:t>Significant </a:t>
            </a:r>
            <a:r>
              <a:rPr lang="en-US" dirty="0" smtClean="0"/>
              <a:t>adverse effects are uncommon, but </a:t>
            </a:r>
            <a:r>
              <a:rPr lang="en-US" dirty="0" smtClean="0"/>
              <a:t>include </a:t>
            </a:r>
            <a:r>
              <a:rPr lang="en-US" dirty="0" smtClean="0"/>
              <a:t>neuropsychological reactions such as vertigo, </a:t>
            </a:r>
            <a:r>
              <a:rPr lang="en-US" dirty="0" smtClean="0"/>
              <a:t>confusion </a:t>
            </a:r>
            <a:r>
              <a:rPr lang="en-US" dirty="0" smtClean="0"/>
              <a:t>and convulsions.</a:t>
            </a:r>
          </a:p>
          <a:p>
            <a:pPr algn="just" rtl="0"/>
            <a:endParaRPr lang="ar-IQ"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chemeClr val="accent3"/>
                </a:solidFill>
              </a:rPr>
              <a:t>g. </a:t>
            </a:r>
            <a:r>
              <a:rPr lang="en-US" b="1" dirty="0" err="1" smtClean="0">
                <a:solidFill>
                  <a:schemeClr val="accent3"/>
                </a:solidFill>
              </a:rPr>
              <a:t>Praziquantel</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Praziquantel</a:t>
            </a:r>
            <a:r>
              <a:rPr lang="en-US" dirty="0" smtClean="0"/>
              <a:t> increases membrane permeability to </a:t>
            </a:r>
            <a:r>
              <a:rPr lang="en-US" dirty="0" smtClean="0"/>
              <a:t>Ca</a:t>
            </a:r>
            <a:r>
              <a:rPr lang="en-US" baseline="30000" dirty="0" smtClean="0"/>
              <a:t>++</a:t>
            </a:r>
            <a:r>
              <a:rPr lang="en-US" dirty="0" smtClean="0"/>
              <a:t>, causing violent contraction of worm muscle. </a:t>
            </a:r>
            <a:endParaRPr lang="en-US" dirty="0" smtClean="0"/>
          </a:p>
          <a:p>
            <a:pPr algn="just" rtl="0"/>
            <a:r>
              <a:rPr lang="en-US" dirty="0" smtClean="0"/>
              <a:t>It is </a:t>
            </a:r>
            <a:r>
              <a:rPr lang="en-US" dirty="0" smtClean="0"/>
              <a:t>the drug of choice for </a:t>
            </a:r>
            <a:r>
              <a:rPr lang="en-US" dirty="0" err="1" smtClean="0"/>
              <a:t>schistosomiasis</a:t>
            </a:r>
            <a:r>
              <a:rPr lang="en-US" dirty="0" smtClean="0"/>
              <a:t>, and is also </a:t>
            </a:r>
            <a:r>
              <a:rPr lang="en-US" dirty="0" smtClean="0"/>
              <a:t>used </a:t>
            </a:r>
            <a:r>
              <a:rPr lang="en-US" dirty="0" smtClean="0"/>
              <a:t>in </a:t>
            </a:r>
            <a:r>
              <a:rPr lang="en-US" u="sng" dirty="0" smtClean="0"/>
              <a:t>T</a:t>
            </a:r>
            <a:r>
              <a:rPr lang="en-US" dirty="0" smtClean="0"/>
              <a:t>. </a:t>
            </a:r>
            <a:r>
              <a:rPr lang="en-US" u="sng" dirty="0" err="1" smtClean="0"/>
              <a:t>saginata</a:t>
            </a:r>
            <a:r>
              <a:rPr lang="en-US" dirty="0" smtClean="0"/>
              <a:t>, </a:t>
            </a:r>
            <a:r>
              <a:rPr lang="en-US" u="sng" dirty="0" smtClean="0"/>
              <a:t>T</a:t>
            </a:r>
            <a:r>
              <a:rPr lang="en-US" dirty="0" smtClean="0"/>
              <a:t>. </a:t>
            </a:r>
            <a:r>
              <a:rPr lang="en-US" u="sng" dirty="0" err="1" smtClean="0"/>
              <a:t>solium</a:t>
            </a:r>
            <a:r>
              <a:rPr lang="en-US" dirty="0" smtClean="0"/>
              <a:t> (</a:t>
            </a:r>
            <a:r>
              <a:rPr lang="en-US" dirty="0" err="1" smtClean="0"/>
              <a:t>cysticercosis</a:t>
            </a:r>
            <a:r>
              <a:rPr lang="en-US" dirty="0" smtClean="0"/>
              <a:t>), fluke infections (</a:t>
            </a:r>
            <a:r>
              <a:rPr lang="en-US" u="sng" dirty="0" err="1" smtClean="0"/>
              <a:t>Clonorchis</a:t>
            </a:r>
            <a:r>
              <a:rPr lang="en-US" dirty="0" smtClean="0"/>
              <a:t>, </a:t>
            </a:r>
            <a:r>
              <a:rPr lang="en-US" u="sng" dirty="0" err="1" smtClean="0"/>
              <a:t>Paragonimus</a:t>
            </a:r>
            <a:r>
              <a:rPr lang="en-US" dirty="0" smtClean="0"/>
              <a:t>) and </a:t>
            </a:r>
            <a:r>
              <a:rPr lang="en-US" dirty="0" err="1" smtClean="0"/>
              <a:t>echinococcosis</a:t>
            </a:r>
            <a:r>
              <a:rPr lang="en-US" dirty="0" smtClean="0"/>
              <a:t>.</a:t>
            </a:r>
            <a:endParaRPr lang="ar-IQ"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It is </a:t>
            </a:r>
            <a:r>
              <a:rPr lang="en-US" dirty="0" smtClean="0"/>
              <a:t>administered orally and well absorbed. </a:t>
            </a:r>
            <a:endParaRPr lang="en-US" dirty="0" smtClean="0"/>
          </a:p>
          <a:p>
            <a:pPr algn="just" rtl="0"/>
            <a:r>
              <a:rPr lang="en-US" dirty="0" smtClean="0"/>
              <a:t>Adverse reactions are usually mild and transient, and include </a:t>
            </a:r>
            <a:r>
              <a:rPr lang="en-US" dirty="0" smtClean="0"/>
              <a:t>nausea </a:t>
            </a:r>
            <a:r>
              <a:rPr lang="en-US" dirty="0" smtClean="0"/>
              <a:t>and abdominal pain.</a:t>
            </a:r>
            <a:endParaRPr lang="ar-IQ"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chemeClr val="accent3"/>
                </a:solidFill>
              </a:rPr>
              <a:t>h. </a:t>
            </a:r>
            <a:r>
              <a:rPr lang="en-US" b="1" dirty="0" err="1" smtClean="0">
                <a:solidFill>
                  <a:schemeClr val="accent3"/>
                </a:solidFill>
              </a:rPr>
              <a:t>Pyrantel</a:t>
            </a:r>
            <a:r>
              <a:rPr lang="en-US" b="1" dirty="0" smtClean="0">
                <a:solidFill>
                  <a:schemeClr val="accent3"/>
                </a:solidFill>
              </a:rPr>
              <a:t> </a:t>
            </a:r>
            <a:r>
              <a:rPr lang="en-US" b="1" dirty="0" err="1" smtClean="0">
                <a:solidFill>
                  <a:schemeClr val="accent3"/>
                </a:solidFill>
              </a:rPr>
              <a:t>pamoate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smtClean="0"/>
              <a:t>This agent causes spastic paralysis of </a:t>
            </a:r>
            <a:r>
              <a:rPr lang="en-US" dirty="0" err="1" smtClean="0"/>
              <a:t>helminth</a:t>
            </a:r>
            <a:r>
              <a:rPr lang="en-US" dirty="0" smtClean="0"/>
              <a:t> muscle through a </a:t>
            </a:r>
            <a:r>
              <a:rPr lang="en-US" dirty="0" err="1" smtClean="0"/>
              <a:t>suxamethonium</a:t>
            </a:r>
            <a:r>
              <a:rPr lang="en-US" dirty="0" smtClean="0"/>
              <a:t>-like action. </a:t>
            </a:r>
            <a:endParaRPr lang="en-US" dirty="0" smtClean="0"/>
          </a:p>
          <a:p>
            <a:pPr algn="just" rtl="0"/>
            <a:r>
              <a:rPr lang="en-US" dirty="0" smtClean="0"/>
              <a:t>It </a:t>
            </a:r>
            <a:r>
              <a:rPr lang="en-US" dirty="0" smtClean="0"/>
              <a:t>is used </a:t>
            </a:r>
            <a:r>
              <a:rPr lang="en-US" dirty="0" smtClean="0"/>
              <a:t>orally </a:t>
            </a:r>
            <a:r>
              <a:rPr lang="en-US" dirty="0" smtClean="0"/>
              <a:t>in </a:t>
            </a:r>
            <a:r>
              <a:rPr lang="en-US" dirty="0" err="1" smtClean="0"/>
              <a:t>ascariasis</a:t>
            </a:r>
            <a:r>
              <a:rPr lang="en-US" dirty="0" smtClean="0"/>
              <a:t> and threadworm infection. </a:t>
            </a:r>
            <a:endParaRPr lang="en-US" dirty="0" smtClean="0"/>
          </a:p>
          <a:p>
            <a:pPr algn="just" rtl="0"/>
            <a:r>
              <a:rPr lang="en-US" dirty="0" smtClean="0"/>
              <a:t>Systemic absorption </a:t>
            </a:r>
            <a:r>
              <a:rPr lang="en-US" dirty="0" smtClean="0"/>
              <a:t>is poor, and adverse effects are uncommon.</a:t>
            </a:r>
          </a:p>
          <a:p>
            <a:pPr algn="just" rtl="0"/>
            <a:endParaRPr lang="ar-IQ"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chemeClr val="accent3"/>
                </a:solidFill>
              </a:rPr>
              <a:t>i</a:t>
            </a:r>
            <a:r>
              <a:rPr lang="en-US" b="1" dirty="0" smtClean="0">
                <a:solidFill>
                  <a:schemeClr val="accent3"/>
                </a:solidFill>
              </a:rPr>
              <a:t>. </a:t>
            </a:r>
            <a:r>
              <a:rPr lang="en-US" b="1" dirty="0" err="1" smtClean="0">
                <a:solidFill>
                  <a:schemeClr val="accent3"/>
                </a:solidFill>
              </a:rPr>
              <a:t>Thiabendazole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Thiabendazole</a:t>
            </a:r>
            <a:r>
              <a:rPr lang="en-US" dirty="0" smtClean="0"/>
              <a:t> inhibits </a:t>
            </a:r>
            <a:r>
              <a:rPr lang="en-US" dirty="0" err="1" smtClean="0"/>
              <a:t>fumarate</a:t>
            </a:r>
            <a:r>
              <a:rPr lang="en-US" dirty="0" smtClean="0"/>
              <a:t> </a:t>
            </a:r>
            <a:r>
              <a:rPr lang="en-US" dirty="0" err="1" smtClean="0"/>
              <a:t>reductase</a:t>
            </a:r>
            <a:r>
              <a:rPr lang="en-US" dirty="0" smtClean="0"/>
              <a:t>, which is </a:t>
            </a:r>
            <a:r>
              <a:rPr lang="en-US" dirty="0" smtClean="0"/>
              <a:t>required </a:t>
            </a:r>
            <a:r>
              <a:rPr lang="en-US" dirty="0" smtClean="0"/>
              <a:t>for energy production in </a:t>
            </a:r>
            <a:r>
              <a:rPr lang="en-US" dirty="0" err="1" smtClean="0"/>
              <a:t>helminths</a:t>
            </a:r>
            <a:r>
              <a:rPr lang="en-US" dirty="0" smtClean="0"/>
              <a:t>. </a:t>
            </a:r>
            <a:endParaRPr lang="en-US" dirty="0" smtClean="0"/>
          </a:p>
          <a:p>
            <a:pPr algn="just" rtl="0"/>
            <a:r>
              <a:rPr lang="en-US" dirty="0" smtClean="0"/>
              <a:t>It </a:t>
            </a:r>
            <a:r>
              <a:rPr lang="en-US" dirty="0" smtClean="0"/>
              <a:t>is used </a:t>
            </a:r>
            <a:r>
              <a:rPr lang="en-US" dirty="0" smtClean="0"/>
              <a:t>orally </a:t>
            </a:r>
            <a:r>
              <a:rPr lang="en-US" dirty="0" smtClean="0"/>
              <a:t>in </a:t>
            </a:r>
            <a:r>
              <a:rPr lang="en-US" u="sng" dirty="0" err="1" smtClean="0"/>
              <a:t>Strongyloides</a:t>
            </a:r>
            <a:r>
              <a:rPr lang="en-US" dirty="0" smtClean="0"/>
              <a:t> infection and topically to treat </a:t>
            </a:r>
            <a:r>
              <a:rPr lang="en-US" dirty="0" err="1" smtClean="0"/>
              <a:t>cutaneous</a:t>
            </a:r>
            <a:r>
              <a:rPr lang="en-US" dirty="0" smtClean="0"/>
              <a:t> </a:t>
            </a:r>
            <a:r>
              <a:rPr lang="en-US" dirty="0" smtClean="0"/>
              <a:t>larva </a:t>
            </a:r>
            <a:r>
              <a:rPr lang="en-US" dirty="0" err="1" smtClean="0"/>
              <a:t>migrans</a:t>
            </a:r>
            <a:r>
              <a:rPr lang="en-US" dirty="0" smtClean="0"/>
              <a:t>. </a:t>
            </a:r>
            <a:endParaRPr lang="en-US" dirty="0" smtClean="0"/>
          </a:p>
          <a:p>
            <a:pPr algn="just" rtl="0"/>
            <a:r>
              <a:rPr lang="en-US" dirty="0" smtClean="0"/>
              <a:t>Significant </a:t>
            </a:r>
            <a:r>
              <a:rPr lang="en-US" dirty="0" smtClean="0"/>
              <a:t>adverse effects are </a:t>
            </a:r>
            <a:r>
              <a:rPr lang="en-US" dirty="0" smtClean="0"/>
              <a:t>uncommon</a:t>
            </a:r>
            <a:r>
              <a:rPr lang="en-US" dirty="0" smtClean="0"/>
              <a:t>.</a:t>
            </a:r>
          </a:p>
          <a:p>
            <a:pPr algn="just" rtl="0"/>
            <a:endParaRPr lang="ar-IQ"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Antimalarial</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agents: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a:bodyPr>
          <a:lstStyle/>
          <a:p>
            <a:pPr algn="l" rtl="0">
              <a:buNone/>
            </a:pPr>
            <a:r>
              <a:rPr lang="en-US" b="1" dirty="0" smtClean="0">
                <a:solidFill>
                  <a:schemeClr val="accent3"/>
                </a:solidFill>
              </a:rPr>
              <a:t>a. </a:t>
            </a:r>
            <a:r>
              <a:rPr lang="en-US" b="1" dirty="0" err="1" smtClean="0">
                <a:solidFill>
                  <a:schemeClr val="accent3"/>
                </a:solidFill>
              </a:rPr>
              <a:t>Artemisinin</a:t>
            </a:r>
            <a:r>
              <a:rPr lang="en-US" b="1" dirty="0" smtClean="0">
                <a:solidFill>
                  <a:schemeClr val="accent3"/>
                </a:solidFill>
              </a:rPr>
              <a:t> </a:t>
            </a:r>
            <a:r>
              <a:rPr lang="en-US" b="1" dirty="0" smtClean="0">
                <a:solidFill>
                  <a:schemeClr val="accent3"/>
                </a:solidFill>
              </a:rPr>
              <a:t>(</a:t>
            </a:r>
            <a:r>
              <a:rPr lang="en-US" b="1" dirty="0" err="1" smtClean="0">
                <a:solidFill>
                  <a:schemeClr val="accent3"/>
                </a:solidFill>
              </a:rPr>
              <a:t>quinghaosu</a:t>
            </a:r>
            <a:r>
              <a:rPr lang="en-US" b="1" dirty="0" smtClean="0">
                <a:solidFill>
                  <a:schemeClr val="accent3"/>
                </a:solidFill>
              </a:rPr>
              <a:t>) </a:t>
            </a:r>
            <a:r>
              <a:rPr lang="en-US" b="1" dirty="0" smtClean="0">
                <a:solidFill>
                  <a:schemeClr val="accent3"/>
                </a:solidFill>
              </a:rPr>
              <a:t>derivatives:</a:t>
            </a:r>
          </a:p>
          <a:p>
            <a:pPr algn="just" rtl="0"/>
            <a:r>
              <a:rPr lang="en-US" dirty="0" err="1" smtClean="0"/>
              <a:t>Artemisinin</a:t>
            </a:r>
            <a:r>
              <a:rPr lang="en-US" dirty="0" smtClean="0"/>
              <a:t> originates from a herb (sweet wormwood, </a:t>
            </a:r>
            <a:r>
              <a:rPr lang="en-US" u="sng" dirty="0" smtClean="0"/>
              <a:t>Artemisia</a:t>
            </a:r>
            <a:r>
              <a:rPr lang="en-US" dirty="0" smtClean="0"/>
              <a:t> </a:t>
            </a:r>
            <a:r>
              <a:rPr lang="en-US" u="sng" dirty="0" err="1" smtClean="0"/>
              <a:t>annua</a:t>
            </a:r>
            <a:r>
              <a:rPr lang="en-US" dirty="0" smtClean="0"/>
              <a:t>), which was used in Chinese medicine </a:t>
            </a:r>
            <a:r>
              <a:rPr lang="en-US" dirty="0" smtClean="0"/>
              <a:t>to </a:t>
            </a:r>
            <a:r>
              <a:rPr lang="en-US" dirty="0" smtClean="0"/>
              <a:t>treat fever. </a:t>
            </a:r>
            <a:endParaRPr lang="en-US" dirty="0" smtClean="0"/>
          </a:p>
          <a:p>
            <a:pPr algn="just" rtl="0"/>
            <a:r>
              <a:rPr lang="en-US" dirty="0" smtClean="0"/>
              <a:t>Its </a:t>
            </a:r>
            <a:r>
              <a:rPr lang="en-US" dirty="0" smtClean="0"/>
              <a:t>derivatives, </a:t>
            </a:r>
            <a:r>
              <a:rPr lang="en-US" dirty="0" err="1" smtClean="0"/>
              <a:t>artemether</a:t>
            </a:r>
            <a:r>
              <a:rPr lang="en-US" dirty="0" smtClean="0"/>
              <a:t> and </a:t>
            </a:r>
            <a:r>
              <a:rPr lang="en-US" dirty="0" err="1" smtClean="0"/>
              <a:t>artesunate</a:t>
            </a:r>
            <a:r>
              <a:rPr lang="en-US" dirty="0" smtClean="0"/>
              <a:t>, </a:t>
            </a:r>
            <a:r>
              <a:rPr lang="en-US" dirty="0" smtClean="0"/>
              <a:t>were </a:t>
            </a:r>
            <a:r>
              <a:rPr lang="en-US" dirty="0" smtClean="0"/>
              <a:t>developed for use in malaria in the 1970s. </a:t>
            </a:r>
            <a:endParaRPr lang="en-US" dirty="0" smtClean="0"/>
          </a:p>
          <a:p>
            <a:pPr algn="just" rtl="0"/>
            <a:r>
              <a:rPr lang="en-US" dirty="0" smtClean="0"/>
              <a:t>Their mechanism </a:t>
            </a:r>
            <a:r>
              <a:rPr lang="en-US" dirty="0" smtClean="0"/>
              <a:t>of action is unknown.</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a:t>
            </a:r>
            <a:r>
              <a:rPr lang="en-US" dirty="0" err="1" smtClean="0"/>
              <a:t>mecA</a:t>
            </a:r>
            <a:r>
              <a:rPr lang="en-US" dirty="0" smtClean="0"/>
              <a:t> gene encodes a low-affinity penicillin-binding protein, which confers resistance to </a:t>
            </a:r>
            <a:r>
              <a:rPr lang="en-US" dirty="0" err="1" smtClean="0"/>
              <a:t>meticillin</a:t>
            </a:r>
            <a:r>
              <a:rPr lang="en-US" dirty="0" smtClean="0"/>
              <a:t> and other </a:t>
            </a:r>
            <a:r>
              <a:rPr lang="en-US" dirty="0" err="1" smtClean="0"/>
              <a:t>penicillinase</a:t>
            </a:r>
            <a:r>
              <a:rPr lang="en-US" dirty="0" smtClean="0"/>
              <a:t>-resistant </a:t>
            </a:r>
            <a:r>
              <a:rPr lang="en-US" dirty="0" err="1" smtClean="0"/>
              <a:t>penicillins</a:t>
            </a:r>
            <a:r>
              <a:rPr lang="en-US" dirty="0" smtClean="0"/>
              <a:t> in </a:t>
            </a:r>
            <a:r>
              <a:rPr lang="en-US" u="sng" dirty="0" smtClean="0"/>
              <a:t>Staph</a:t>
            </a:r>
            <a:r>
              <a:rPr lang="en-US" dirty="0" smtClean="0"/>
              <a:t>. </a:t>
            </a:r>
            <a:r>
              <a:rPr lang="en-US" u="sng" dirty="0" err="1" smtClean="0"/>
              <a:t>aureus</a:t>
            </a:r>
            <a:r>
              <a:rPr lang="en-US" dirty="0" smtClean="0"/>
              <a:t>. </a:t>
            </a:r>
          </a:p>
          <a:p>
            <a:pPr algn="just" rtl="0"/>
            <a:r>
              <a:rPr lang="en-US" dirty="0" smtClean="0"/>
              <a:t>It is common for plasmids to encode resistance to multiple antimicrobials, which may be transferred horizontally. </a:t>
            </a:r>
            <a:endParaRPr lang="ar-IQ"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They are used in </a:t>
            </a:r>
            <a:r>
              <a:rPr lang="en-US" dirty="0" smtClean="0"/>
              <a:t>the </a:t>
            </a:r>
            <a:r>
              <a:rPr lang="en-US" dirty="0" smtClean="0"/>
              <a:t>treatment, but not prophylaxis, of malaria, usually </a:t>
            </a:r>
            <a:r>
              <a:rPr lang="en-US" dirty="0" smtClean="0"/>
              <a:t>in </a:t>
            </a:r>
            <a:r>
              <a:rPr lang="en-US" dirty="0" smtClean="0"/>
              <a:t>combination with other </a:t>
            </a:r>
            <a:r>
              <a:rPr lang="en-US" dirty="0" err="1" smtClean="0"/>
              <a:t>antimalarials</a:t>
            </a:r>
            <a:r>
              <a:rPr lang="en-US" dirty="0" smtClean="0"/>
              <a:t>, and are effective against strains of </a:t>
            </a:r>
            <a:r>
              <a:rPr lang="en-US" u="sng" dirty="0" smtClean="0"/>
              <a:t>Plasmodium</a:t>
            </a:r>
            <a:r>
              <a:rPr lang="en-US" dirty="0" smtClean="0"/>
              <a:t> spp. that are resistant </a:t>
            </a:r>
            <a:r>
              <a:rPr lang="en-US" dirty="0" smtClean="0"/>
              <a:t>to </a:t>
            </a:r>
            <a:r>
              <a:rPr lang="en-US" dirty="0" smtClean="0"/>
              <a:t>other </a:t>
            </a:r>
            <a:r>
              <a:rPr lang="en-US" dirty="0" err="1" smtClean="0"/>
              <a:t>antimalarials</a:t>
            </a:r>
            <a:r>
              <a:rPr lang="en-US" dirty="0" smtClean="0"/>
              <a:t>. </a:t>
            </a:r>
            <a:endParaRPr lang="en-US" dirty="0" smtClean="0"/>
          </a:p>
          <a:p>
            <a:pPr algn="just" rtl="0"/>
            <a:r>
              <a:rPr lang="en-US" dirty="0" err="1" smtClean="0"/>
              <a:t>Artemether</a:t>
            </a:r>
            <a:r>
              <a:rPr lang="en-US" dirty="0" smtClean="0"/>
              <a:t> </a:t>
            </a:r>
            <a:r>
              <a:rPr lang="en-US" dirty="0" smtClean="0"/>
              <a:t>is lipid-soluble, and </a:t>
            </a:r>
            <a:r>
              <a:rPr lang="en-US" dirty="0" smtClean="0"/>
              <a:t>may </a:t>
            </a:r>
            <a:r>
              <a:rPr lang="en-US" dirty="0" smtClean="0"/>
              <a:t>be administered via intramuscular and oral routes.</a:t>
            </a:r>
            <a:endParaRPr lang="ar-IQ"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1428736"/>
            <a:ext cx="8229600" cy="4526280"/>
          </a:xfrm>
        </p:spPr>
        <p:txBody>
          <a:bodyPr>
            <a:normAutofit/>
          </a:bodyPr>
          <a:lstStyle/>
          <a:p>
            <a:pPr algn="just" rtl="0"/>
            <a:r>
              <a:rPr lang="en-US" dirty="0" err="1" smtClean="0"/>
              <a:t>Artesunate</a:t>
            </a:r>
            <a:r>
              <a:rPr lang="en-US" dirty="0" smtClean="0"/>
              <a:t> is water-soluble and is administered intravenously or orally. </a:t>
            </a:r>
            <a:endParaRPr lang="en-US" dirty="0" smtClean="0"/>
          </a:p>
          <a:p>
            <a:pPr algn="just" rtl="0"/>
            <a:r>
              <a:rPr lang="en-US" dirty="0" smtClean="0"/>
              <a:t>Serious </a:t>
            </a:r>
            <a:r>
              <a:rPr lang="en-US" dirty="0" smtClean="0"/>
              <a:t>adverse effects are uncommon. </a:t>
            </a:r>
            <a:endParaRPr lang="en-US" dirty="0" smtClean="0"/>
          </a:p>
          <a:p>
            <a:pPr algn="just" rtl="0"/>
            <a:r>
              <a:rPr lang="en-US" dirty="0" smtClean="0"/>
              <a:t>Current </a:t>
            </a:r>
            <a:r>
              <a:rPr lang="en-US" dirty="0" smtClean="0"/>
              <a:t>advice for malaria in pregnancy is that the </a:t>
            </a:r>
            <a:r>
              <a:rPr lang="en-US" dirty="0" err="1" smtClean="0"/>
              <a:t>artemisinin</a:t>
            </a:r>
            <a:r>
              <a:rPr lang="en-US" dirty="0" smtClean="0"/>
              <a:t> </a:t>
            </a:r>
            <a:r>
              <a:rPr lang="en-US" dirty="0" smtClean="0"/>
              <a:t>derivatives should be used to treat uncomplicated </a:t>
            </a:r>
            <a:r>
              <a:rPr lang="en-US" dirty="0" err="1" smtClean="0"/>
              <a:t>falciparum</a:t>
            </a:r>
            <a:r>
              <a:rPr lang="en-US" dirty="0" smtClean="0"/>
              <a:t> malaria in the second and third trimesters, but should not be used in the first trimester </a:t>
            </a:r>
            <a:r>
              <a:rPr lang="en-US" dirty="0" smtClean="0"/>
              <a:t>until </a:t>
            </a:r>
            <a:r>
              <a:rPr lang="en-US" dirty="0" smtClean="0"/>
              <a:t>more information becomes available.</a:t>
            </a:r>
          </a:p>
          <a:p>
            <a:pPr algn="just" rtl="0"/>
            <a:endParaRPr lang="ar-IQ"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chemeClr val="accent3"/>
                </a:solidFill>
              </a:rPr>
              <a:t>b. </a:t>
            </a:r>
            <a:r>
              <a:rPr lang="en-US" b="1" dirty="0" err="1" smtClean="0">
                <a:solidFill>
                  <a:schemeClr val="accent3"/>
                </a:solidFill>
              </a:rPr>
              <a:t>Atovaquone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normAutofit/>
          </a:bodyPr>
          <a:lstStyle/>
          <a:p>
            <a:pPr algn="just" rtl="0"/>
            <a:r>
              <a:rPr lang="en-US" sz="3600" dirty="0" err="1" smtClean="0"/>
              <a:t>Atovaquone</a:t>
            </a:r>
            <a:r>
              <a:rPr lang="en-US" sz="3600" dirty="0" smtClean="0"/>
              <a:t> inhibits mitochondrial function. </a:t>
            </a:r>
            <a:endParaRPr lang="en-US" sz="3600" dirty="0" smtClean="0"/>
          </a:p>
          <a:p>
            <a:pPr algn="just" rtl="0"/>
            <a:r>
              <a:rPr lang="en-US" sz="3600" dirty="0" smtClean="0"/>
              <a:t>It </a:t>
            </a:r>
            <a:r>
              <a:rPr lang="en-US" sz="3600" dirty="0" smtClean="0"/>
              <a:t>is an oral </a:t>
            </a:r>
            <a:r>
              <a:rPr lang="en-US" sz="3600" dirty="0" smtClean="0"/>
              <a:t>agent</a:t>
            </a:r>
            <a:r>
              <a:rPr lang="en-US" sz="3600" dirty="0" smtClean="0"/>
              <a:t>, used for treatment and prophylaxis of malaria, in </a:t>
            </a:r>
            <a:r>
              <a:rPr lang="en-US" sz="3600" dirty="0" smtClean="0"/>
              <a:t>combination </a:t>
            </a:r>
            <a:r>
              <a:rPr lang="en-US" sz="3600" dirty="0" smtClean="0"/>
              <a:t>with </a:t>
            </a:r>
            <a:r>
              <a:rPr lang="en-US" sz="3600" dirty="0" err="1" smtClean="0"/>
              <a:t>proguanil</a:t>
            </a:r>
            <a:r>
              <a:rPr lang="en-US" sz="3600" dirty="0" smtClean="0"/>
              <a:t>, </a:t>
            </a:r>
            <a:r>
              <a:rPr lang="en-US" sz="3600" dirty="0" smtClean="0"/>
              <a:t>without which it </a:t>
            </a:r>
            <a:r>
              <a:rPr lang="en-US" sz="3600" dirty="0" smtClean="0"/>
              <a:t>is </a:t>
            </a:r>
            <a:r>
              <a:rPr lang="en-US" sz="3600" dirty="0" smtClean="0"/>
              <a:t>ineffective.</a:t>
            </a:r>
            <a:endParaRPr lang="ar-IQ" sz="3600"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It </a:t>
            </a:r>
            <a:r>
              <a:rPr lang="en-US" dirty="0" smtClean="0"/>
              <a:t>is also used in the treatment of </a:t>
            </a:r>
            <a:r>
              <a:rPr lang="en-US" u="sng" dirty="0" err="1" smtClean="0"/>
              <a:t>Pneumocystis</a:t>
            </a:r>
            <a:r>
              <a:rPr lang="en-US" dirty="0" smtClean="0"/>
              <a:t> </a:t>
            </a:r>
            <a:r>
              <a:rPr lang="en-US" u="sng" dirty="0" err="1" smtClean="0"/>
              <a:t>jirovecii</a:t>
            </a:r>
            <a:r>
              <a:rPr lang="en-US" dirty="0" smtClean="0"/>
              <a:t> </a:t>
            </a:r>
            <a:r>
              <a:rPr lang="en-US" dirty="0" smtClean="0"/>
              <a:t>(</a:t>
            </a:r>
            <a:r>
              <a:rPr lang="en-US" u="sng" dirty="0" err="1" smtClean="0"/>
              <a:t>carinii</a:t>
            </a:r>
            <a:r>
              <a:rPr lang="en-US" dirty="0" smtClean="0"/>
              <a:t>) pneumonia where there is intolerance to </a:t>
            </a:r>
            <a:r>
              <a:rPr lang="en-US" dirty="0" smtClean="0"/>
              <a:t>co-</a:t>
            </a:r>
            <a:r>
              <a:rPr lang="en-US" dirty="0" err="1" smtClean="0"/>
              <a:t>trimoxazole</a:t>
            </a:r>
            <a:r>
              <a:rPr lang="en-US" dirty="0" smtClean="0"/>
              <a:t>. </a:t>
            </a:r>
            <a:endParaRPr lang="en-US" dirty="0" smtClean="0"/>
          </a:p>
          <a:p>
            <a:pPr algn="just" rtl="0"/>
            <a:r>
              <a:rPr lang="en-US" dirty="0" smtClean="0"/>
              <a:t>Significant </a:t>
            </a:r>
            <a:r>
              <a:rPr lang="en-US" dirty="0" smtClean="0"/>
              <a:t>adverse effects are uncommon.</a:t>
            </a:r>
          </a:p>
          <a:p>
            <a:pPr algn="just" rtl="0"/>
            <a:endParaRPr lang="ar-IQ"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200" b="1" dirty="0" smtClean="0">
                <a:solidFill>
                  <a:schemeClr val="accent3"/>
                </a:solidFill>
              </a:rPr>
              <a:t>c. </a:t>
            </a:r>
            <a:r>
              <a:rPr lang="en-US" sz="3200" b="1" dirty="0" err="1" smtClean="0">
                <a:solidFill>
                  <a:schemeClr val="accent3"/>
                </a:solidFill>
              </a:rPr>
              <a:t>Folate</a:t>
            </a:r>
            <a:r>
              <a:rPr lang="en-US" sz="3200" b="1" dirty="0" smtClean="0">
                <a:solidFill>
                  <a:schemeClr val="accent3"/>
                </a:solidFill>
              </a:rPr>
              <a:t> synthesis inhibitors (</a:t>
            </a:r>
            <a:r>
              <a:rPr lang="en-US" sz="3200" b="1" dirty="0" err="1" smtClean="0">
                <a:solidFill>
                  <a:schemeClr val="accent3"/>
                </a:solidFill>
              </a:rPr>
              <a:t>proguanil</a:t>
            </a:r>
            <a:r>
              <a:rPr lang="en-US" sz="3200" b="1" dirty="0" smtClean="0">
                <a:solidFill>
                  <a:schemeClr val="accent3"/>
                </a:solidFill>
              </a:rPr>
              <a:t>, </a:t>
            </a:r>
            <a:r>
              <a:rPr lang="en-US" sz="3200" b="1" dirty="0" err="1" smtClean="0">
                <a:solidFill>
                  <a:schemeClr val="accent3"/>
                </a:solidFill>
              </a:rPr>
              <a:t>pyrimethamine-sulfadoxine</a:t>
            </a:r>
            <a:r>
              <a:rPr lang="en-US" sz="3200" b="1" dirty="0" smtClean="0">
                <a:solidFill>
                  <a:schemeClr val="accent3"/>
                </a:solidFill>
              </a:rPr>
              <a:t>):</a:t>
            </a:r>
            <a:endParaRPr lang="ar-IQ" sz="3200"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Proguanil</a:t>
            </a:r>
            <a:r>
              <a:rPr lang="en-US" dirty="0" smtClean="0"/>
              <a:t> inhibits </a:t>
            </a:r>
            <a:r>
              <a:rPr lang="en-US" dirty="0" err="1" smtClean="0"/>
              <a:t>dihydrofolate</a:t>
            </a:r>
            <a:r>
              <a:rPr lang="en-US" dirty="0" smtClean="0"/>
              <a:t> </a:t>
            </a:r>
            <a:r>
              <a:rPr lang="en-US" dirty="0" err="1" smtClean="0"/>
              <a:t>reductase</a:t>
            </a:r>
            <a:r>
              <a:rPr lang="en-US" dirty="0" smtClean="0"/>
              <a:t>, and is used </a:t>
            </a:r>
            <a:r>
              <a:rPr lang="en-US" dirty="0" smtClean="0"/>
              <a:t>for </a:t>
            </a:r>
            <a:r>
              <a:rPr lang="en-US" dirty="0" smtClean="0"/>
              <a:t>malaria prophylaxis. </a:t>
            </a:r>
            <a:endParaRPr lang="en-US" dirty="0" smtClean="0"/>
          </a:p>
          <a:p>
            <a:pPr algn="just" rtl="0"/>
            <a:r>
              <a:rPr lang="en-US" dirty="0" err="1" smtClean="0"/>
              <a:t>Pyrimethamine-sulfadoxine</a:t>
            </a:r>
            <a:r>
              <a:rPr lang="en-US" dirty="0" smtClean="0"/>
              <a:t> </a:t>
            </a:r>
            <a:r>
              <a:rPr lang="en-US" dirty="0" smtClean="0"/>
              <a:t>is </a:t>
            </a:r>
            <a:r>
              <a:rPr lang="en-US" dirty="0" smtClean="0"/>
              <a:t>used </a:t>
            </a:r>
            <a:r>
              <a:rPr lang="en-US" dirty="0" smtClean="0"/>
              <a:t>in the treatment of </a:t>
            </a:r>
            <a:r>
              <a:rPr lang="en-US" dirty="0" smtClean="0"/>
              <a:t>malaria.</a:t>
            </a:r>
            <a:endParaRPr lang="en-US" dirty="0" smtClean="0"/>
          </a:p>
          <a:p>
            <a:pPr algn="just" rtl="0"/>
            <a:endParaRPr lang="ar-IQ"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600" b="1" dirty="0" smtClean="0">
                <a:solidFill>
                  <a:schemeClr val="accent3"/>
                </a:solidFill>
              </a:rPr>
              <a:t>d. </a:t>
            </a:r>
            <a:r>
              <a:rPr lang="en-US" sz="3600" b="1" dirty="0" err="1" smtClean="0">
                <a:solidFill>
                  <a:schemeClr val="accent3"/>
                </a:solidFill>
              </a:rPr>
              <a:t>Quinoline</a:t>
            </a:r>
            <a:r>
              <a:rPr lang="en-US" sz="3600" b="1" dirty="0" smtClean="0">
                <a:solidFill>
                  <a:schemeClr val="accent3"/>
                </a:solidFill>
              </a:rPr>
              <a:t>-containing </a:t>
            </a:r>
            <a:r>
              <a:rPr lang="en-US" sz="3600" b="1" dirty="0" smtClean="0">
                <a:solidFill>
                  <a:schemeClr val="accent3"/>
                </a:solidFill>
              </a:rPr>
              <a:t>compounds:</a:t>
            </a:r>
            <a:endParaRPr lang="ar-IQ" sz="3600"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Chloroquine</a:t>
            </a:r>
            <a:r>
              <a:rPr lang="en-US" dirty="0" smtClean="0"/>
              <a:t> and quinine are believed to act by </a:t>
            </a:r>
            <a:r>
              <a:rPr lang="en-US" dirty="0" smtClean="0"/>
              <a:t>intra-parasitic </a:t>
            </a:r>
            <a:r>
              <a:rPr lang="en-US" dirty="0" smtClean="0"/>
              <a:t>inhibition of </a:t>
            </a:r>
            <a:r>
              <a:rPr lang="en-US" dirty="0" err="1" smtClean="0"/>
              <a:t>haem</a:t>
            </a:r>
            <a:r>
              <a:rPr lang="en-US" dirty="0" smtClean="0"/>
              <a:t> </a:t>
            </a:r>
            <a:r>
              <a:rPr lang="en-US" dirty="0" err="1" smtClean="0"/>
              <a:t>polymerisation</a:t>
            </a:r>
            <a:r>
              <a:rPr lang="en-US" dirty="0" smtClean="0"/>
              <a:t>, resulting </a:t>
            </a:r>
            <a:r>
              <a:rPr lang="en-US" dirty="0" smtClean="0"/>
              <a:t>in </a:t>
            </a:r>
            <a:r>
              <a:rPr lang="en-US" dirty="0" smtClean="0"/>
              <a:t>toxic build-up of intracellular </a:t>
            </a:r>
            <a:r>
              <a:rPr lang="en-US" dirty="0" err="1" smtClean="0"/>
              <a:t>haem</a:t>
            </a:r>
            <a:r>
              <a:rPr lang="en-US" dirty="0" smtClean="0"/>
              <a:t>. </a:t>
            </a:r>
            <a:endParaRPr lang="en-US" dirty="0" smtClean="0"/>
          </a:p>
          <a:p>
            <a:pPr algn="just" rtl="0"/>
            <a:r>
              <a:rPr lang="en-US" dirty="0" smtClean="0"/>
              <a:t>The </a:t>
            </a:r>
            <a:r>
              <a:rPr lang="en-US" dirty="0" smtClean="0"/>
              <a:t>mechanisms of action of other agents in this group (</a:t>
            </a:r>
            <a:r>
              <a:rPr lang="en-US" dirty="0" err="1" smtClean="0"/>
              <a:t>quinidine</a:t>
            </a:r>
            <a:r>
              <a:rPr lang="en-US" dirty="0" smtClean="0"/>
              <a:t>, </a:t>
            </a:r>
            <a:r>
              <a:rPr lang="en-US" dirty="0" err="1" smtClean="0"/>
              <a:t>amodiaquine</a:t>
            </a:r>
            <a:r>
              <a:rPr lang="en-US" dirty="0" smtClean="0"/>
              <a:t>, </a:t>
            </a:r>
            <a:r>
              <a:rPr lang="en-US" dirty="0" err="1" smtClean="0"/>
              <a:t>mefloquine</a:t>
            </a:r>
            <a:r>
              <a:rPr lang="en-US" dirty="0" smtClean="0"/>
              <a:t>, </a:t>
            </a:r>
            <a:r>
              <a:rPr lang="en-US" dirty="0" err="1" smtClean="0"/>
              <a:t>primaquine</a:t>
            </a:r>
            <a:r>
              <a:rPr lang="en-US" dirty="0" smtClean="0"/>
              <a:t>, etc.) may </a:t>
            </a:r>
            <a:r>
              <a:rPr lang="en-US" dirty="0" smtClean="0"/>
              <a:t>differ</a:t>
            </a:r>
            <a:r>
              <a:rPr lang="en-US" dirty="0" smtClean="0"/>
              <a:t>. </a:t>
            </a:r>
            <a:endParaRPr lang="ar-IQ"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They are used in the treatment and prophylaxis of malaria. </a:t>
            </a:r>
            <a:endParaRPr lang="en-US" dirty="0" smtClean="0"/>
          </a:p>
          <a:p>
            <a:pPr algn="just" rtl="0"/>
            <a:r>
              <a:rPr lang="en-US" dirty="0" err="1" smtClean="0"/>
              <a:t>Primaquine</a:t>
            </a:r>
            <a:r>
              <a:rPr lang="en-US" dirty="0" smtClean="0"/>
              <a:t> </a:t>
            </a:r>
            <a:r>
              <a:rPr lang="en-US" dirty="0" smtClean="0"/>
              <a:t>is used for radical cure of </a:t>
            </a:r>
            <a:r>
              <a:rPr lang="en-US" dirty="0" smtClean="0"/>
              <a:t>malaria </a:t>
            </a:r>
            <a:r>
              <a:rPr lang="en-US" dirty="0" smtClean="0"/>
              <a:t>due to </a:t>
            </a:r>
            <a:r>
              <a:rPr lang="en-US" u="sng" dirty="0" smtClean="0"/>
              <a:t>Plasmodium</a:t>
            </a:r>
            <a:r>
              <a:rPr lang="en-US" dirty="0" smtClean="0"/>
              <a:t> </a:t>
            </a:r>
            <a:r>
              <a:rPr lang="en-US" u="sng" dirty="0" err="1" smtClean="0"/>
              <a:t>vivax</a:t>
            </a:r>
            <a:r>
              <a:rPr lang="en-US" dirty="0" smtClean="0"/>
              <a:t> and </a:t>
            </a:r>
            <a:r>
              <a:rPr lang="en-US" u="sng" dirty="0" smtClean="0"/>
              <a:t>P</a:t>
            </a:r>
            <a:r>
              <a:rPr lang="en-US" dirty="0" smtClean="0"/>
              <a:t>. </a:t>
            </a:r>
            <a:r>
              <a:rPr lang="en-US" u="sng" dirty="0" err="1" smtClean="0"/>
              <a:t>ovale</a:t>
            </a:r>
            <a:r>
              <a:rPr lang="en-US" dirty="0" smtClean="0"/>
              <a:t> (destruction of liver </a:t>
            </a:r>
            <a:r>
              <a:rPr lang="en-US" dirty="0" err="1" smtClean="0"/>
              <a:t>hypnozoites</a:t>
            </a:r>
            <a:r>
              <a:rPr lang="en-US" dirty="0" smtClean="0"/>
              <a:t>). </a:t>
            </a:r>
            <a:endParaRPr lang="en-US" dirty="0" smtClean="0"/>
          </a:p>
          <a:p>
            <a:pPr algn="just" rtl="0"/>
            <a:r>
              <a:rPr lang="en-US" dirty="0" err="1" smtClean="0"/>
              <a:t>Chloroquine</a:t>
            </a:r>
            <a:r>
              <a:rPr lang="en-US" dirty="0" smtClean="0"/>
              <a:t> </a:t>
            </a:r>
            <a:r>
              <a:rPr lang="en-US" dirty="0" smtClean="0"/>
              <a:t>is also used in </a:t>
            </a:r>
            <a:r>
              <a:rPr lang="en-US" dirty="0" smtClean="0"/>
              <a:t>extra-intestinal </a:t>
            </a:r>
            <a:r>
              <a:rPr lang="en-US" dirty="0" err="1" smtClean="0"/>
              <a:t>amoebiasis</a:t>
            </a:r>
            <a:r>
              <a:rPr lang="en-US" dirty="0" smtClean="0"/>
              <a:t>.</a:t>
            </a:r>
          </a:p>
          <a:p>
            <a:pPr algn="just" rtl="0"/>
            <a:endParaRPr lang="ar-IQ"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Chloroquine</a:t>
            </a:r>
            <a:r>
              <a:rPr lang="en-US" dirty="0" smtClean="0"/>
              <a:t> can cause a </a:t>
            </a:r>
            <a:r>
              <a:rPr lang="en-US" dirty="0" err="1" smtClean="0"/>
              <a:t>pruritus</a:t>
            </a:r>
            <a:r>
              <a:rPr lang="en-US" dirty="0" smtClean="0"/>
              <a:t> sufficient to </a:t>
            </a:r>
            <a:r>
              <a:rPr lang="en-US" dirty="0" smtClean="0"/>
              <a:t>compromise </a:t>
            </a:r>
            <a:r>
              <a:rPr lang="en-US" dirty="0" smtClean="0"/>
              <a:t>compliance with therapy. </a:t>
            </a:r>
            <a:endParaRPr lang="en-US" dirty="0" smtClean="0"/>
          </a:p>
          <a:p>
            <a:pPr algn="just" rtl="0"/>
            <a:r>
              <a:rPr lang="en-US" dirty="0" smtClean="0"/>
              <a:t>If </a:t>
            </a:r>
            <a:r>
              <a:rPr lang="en-US" dirty="0" smtClean="0"/>
              <a:t>used in </a:t>
            </a:r>
            <a:r>
              <a:rPr lang="en-US" dirty="0" smtClean="0"/>
              <a:t>long-term</a:t>
            </a:r>
            <a:r>
              <a:rPr lang="en-US" dirty="0" smtClean="0"/>
              <a:t>, high-dose regimens, it causes an irreversible retinopathy. </a:t>
            </a:r>
            <a:endParaRPr lang="en-US" dirty="0" smtClean="0"/>
          </a:p>
          <a:p>
            <a:pPr algn="just" rtl="0"/>
            <a:r>
              <a:rPr lang="en-US" dirty="0" err="1" smtClean="0"/>
              <a:t>Overdosage</a:t>
            </a:r>
            <a:r>
              <a:rPr lang="en-US" dirty="0" smtClean="0"/>
              <a:t> </a:t>
            </a:r>
            <a:r>
              <a:rPr lang="en-US" dirty="0" smtClean="0"/>
              <a:t>causes life-threatening </a:t>
            </a:r>
            <a:r>
              <a:rPr lang="en-US" dirty="0" err="1" smtClean="0"/>
              <a:t>cardiotoxicity</a:t>
            </a:r>
            <a:r>
              <a:rPr lang="en-US" dirty="0" smtClean="0"/>
              <a:t>.</a:t>
            </a:r>
            <a:endParaRPr lang="ar-IQ"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a:t>
            </a:r>
            <a:r>
              <a:rPr lang="en-US" dirty="0" smtClean="0"/>
              <a:t>side-effect profile of </a:t>
            </a:r>
            <a:r>
              <a:rPr lang="en-US" dirty="0" err="1" smtClean="0"/>
              <a:t>mefloquine</a:t>
            </a:r>
            <a:r>
              <a:rPr lang="en-US" dirty="0" smtClean="0"/>
              <a:t> </a:t>
            </a:r>
            <a:r>
              <a:rPr lang="en-US" dirty="0" smtClean="0"/>
              <a:t>includes </a:t>
            </a:r>
            <a:r>
              <a:rPr lang="en-US" dirty="0" smtClean="0"/>
              <a:t>neuropsychiatric effects ranging from mood </a:t>
            </a:r>
            <a:r>
              <a:rPr lang="en-US" dirty="0" smtClean="0"/>
              <a:t>change</a:t>
            </a:r>
            <a:r>
              <a:rPr lang="en-US" dirty="0" smtClean="0"/>
              <a:t>, nightmares and agitation to hallucinations </a:t>
            </a:r>
            <a:r>
              <a:rPr lang="en-US" dirty="0" smtClean="0"/>
              <a:t>and </a:t>
            </a:r>
            <a:r>
              <a:rPr lang="en-US" dirty="0" smtClean="0"/>
              <a:t>psychosis. </a:t>
            </a:r>
            <a:endParaRPr lang="en-US" dirty="0" smtClean="0"/>
          </a:p>
          <a:p>
            <a:pPr algn="just" rtl="0"/>
            <a:r>
              <a:rPr lang="en-US" dirty="0" smtClean="0"/>
              <a:t>Quinine </a:t>
            </a:r>
            <a:r>
              <a:rPr lang="en-US" dirty="0" smtClean="0"/>
              <a:t>may cause </a:t>
            </a:r>
            <a:r>
              <a:rPr lang="en-US" dirty="0" err="1" smtClean="0"/>
              <a:t>hypoglycaemia</a:t>
            </a:r>
            <a:r>
              <a:rPr lang="en-US" dirty="0" smtClean="0"/>
              <a:t> and </a:t>
            </a:r>
            <a:r>
              <a:rPr lang="en-US" dirty="0" err="1" smtClean="0"/>
              <a:t>cardiotoxicity</a:t>
            </a:r>
            <a:r>
              <a:rPr lang="en-US" dirty="0" smtClean="0"/>
              <a:t>, especially when administered </a:t>
            </a:r>
            <a:r>
              <a:rPr lang="en-US" dirty="0" err="1" smtClean="0"/>
              <a:t>parenterally</a:t>
            </a:r>
            <a:r>
              <a:rPr lang="en-US" dirty="0" smtClean="0"/>
              <a:t>. </a:t>
            </a:r>
            <a:endParaRPr lang="ar-IQ"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Primaquine</a:t>
            </a:r>
            <a:r>
              <a:rPr lang="en-US" dirty="0" smtClean="0"/>
              <a:t> causes </a:t>
            </a:r>
            <a:r>
              <a:rPr lang="en-US" dirty="0" err="1" smtClean="0"/>
              <a:t>haemolysis</a:t>
            </a:r>
            <a:r>
              <a:rPr lang="en-US" dirty="0" smtClean="0"/>
              <a:t> in people with </a:t>
            </a:r>
            <a:r>
              <a:rPr lang="en-US" dirty="0" smtClean="0"/>
              <a:t>glucose-6-phosphate </a:t>
            </a:r>
            <a:r>
              <a:rPr lang="en-US" dirty="0" err="1" smtClean="0"/>
              <a:t>dehydrogenase</a:t>
            </a:r>
            <a:r>
              <a:rPr lang="en-US" dirty="0" smtClean="0"/>
              <a:t> </a:t>
            </a:r>
            <a:r>
              <a:rPr lang="en-US" dirty="0" smtClean="0"/>
              <a:t>deficiency , which </a:t>
            </a:r>
            <a:r>
              <a:rPr lang="en-US" dirty="0" smtClean="0"/>
              <a:t>should be excluded before therapy. </a:t>
            </a:r>
            <a:endParaRPr lang="en-US" dirty="0" smtClean="0"/>
          </a:p>
          <a:p>
            <a:pPr algn="just" rtl="0"/>
            <a:r>
              <a:rPr lang="en-US" dirty="0" err="1" smtClean="0"/>
              <a:t>Chloroquine</a:t>
            </a:r>
            <a:r>
              <a:rPr lang="en-US" dirty="0" smtClean="0"/>
              <a:t> is </a:t>
            </a:r>
            <a:r>
              <a:rPr lang="en-US" dirty="0" smtClean="0"/>
              <a:t>considered safe in pregnancy, but </a:t>
            </a:r>
            <a:r>
              <a:rPr lang="en-US" dirty="0" err="1" smtClean="0"/>
              <a:t>mefloquine</a:t>
            </a:r>
            <a:r>
              <a:rPr lang="en-US" dirty="0" smtClean="0"/>
              <a:t> should </a:t>
            </a:r>
            <a:r>
              <a:rPr lang="en-US" dirty="0" smtClean="0"/>
              <a:t>be </a:t>
            </a:r>
            <a:r>
              <a:rPr lang="en-US" dirty="0" smtClean="0"/>
              <a:t>avoided in the first trimester.</a:t>
            </a:r>
          </a:p>
          <a:p>
            <a:pPr algn="just" rtl="0"/>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Extended spectrum </a:t>
            </a:r>
            <a:r>
              <a:rPr lang="el-GR" dirty="0" smtClean="0"/>
              <a:t>β-</a:t>
            </a:r>
            <a:r>
              <a:rPr lang="en-US" dirty="0" err="1" smtClean="0"/>
              <a:t>lactamases</a:t>
            </a:r>
            <a:r>
              <a:rPr lang="en-US" dirty="0" smtClean="0"/>
              <a:t> (ESBL) are encoded on plasmids, which are transferred relatively easily between bacteria including </a:t>
            </a:r>
            <a:r>
              <a:rPr lang="en-US" dirty="0" err="1" smtClean="0"/>
              <a:t>Enterobacteriaceae</a:t>
            </a:r>
            <a:r>
              <a:rPr lang="en-US" dirty="0" smtClean="0"/>
              <a:t>. </a:t>
            </a:r>
          </a:p>
          <a:p>
            <a:pPr algn="just" rtl="0"/>
            <a:r>
              <a:rPr lang="en-US" dirty="0" smtClean="0"/>
              <a:t>Plasmid-mediated </a:t>
            </a:r>
            <a:r>
              <a:rPr lang="en-US" dirty="0" err="1" smtClean="0"/>
              <a:t>carbapenemases</a:t>
            </a:r>
            <a:r>
              <a:rPr lang="en-US" dirty="0" smtClean="0"/>
              <a:t> have been detected in strains of </a:t>
            </a:r>
            <a:r>
              <a:rPr lang="en-US" u="sng" dirty="0" err="1" smtClean="0"/>
              <a:t>Klebsiella</a:t>
            </a:r>
            <a:r>
              <a:rPr lang="en-US" dirty="0" smtClean="0"/>
              <a:t> </a:t>
            </a:r>
            <a:r>
              <a:rPr lang="en-US" u="sng" dirty="0" err="1" smtClean="0"/>
              <a:t>pneumoniae</a:t>
            </a:r>
            <a:r>
              <a:rPr lang="en-US" dirty="0" smtClean="0"/>
              <a:t>.</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chemeClr val="accent3"/>
                </a:solidFill>
              </a:rPr>
              <a:t>e. </a:t>
            </a:r>
            <a:r>
              <a:rPr lang="en-US" b="1" dirty="0" err="1" smtClean="0">
                <a:solidFill>
                  <a:schemeClr val="accent3"/>
                </a:solidFill>
              </a:rPr>
              <a:t>Lumefantrine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Lumefantrine</a:t>
            </a:r>
            <a:r>
              <a:rPr lang="en-US" dirty="0" smtClean="0"/>
              <a:t> is used in combination with </a:t>
            </a:r>
            <a:r>
              <a:rPr lang="en-US" dirty="0" err="1" smtClean="0"/>
              <a:t>artemether</a:t>
            </a:r>
            <a:r>
              <a:rPr lang="en-US" dirty="0" smtClean="0"/>
              <a:t> </a:t>
            </a:r>
            <a:r>
              <a:rPr lang="en-US" dirty="0" smtClean="0"/>
              <a:t>to </a:t>
            </a:r>
            <a:r>
              <a:rPr lang="en-US" dirty="0" smtClean="0"/>
              <a:t>treat uncomplicated </a:t>
            </a:r>
            <a:r>
              <a:rPr lang="en-US" dirty="0" err="1" smtClean="0"/>
              <a:t>falciparum</a:t>
            </a:r>
            <a:r>
              <a:rPr lang="en-US" dirty="0" smtClean="0"/>
              <a:t> malaria, including </a:t>
            </a:r>
            <a:r>
              <a:rPr lang="en-US" dirty="0" err="1" smtClean="0"/>
              <a:t>chloroquine</a:t>
            </a:r>
            <a:r>
              <a:rPr lang="en-US" dirty="0" smtClean="0"/>
              <a:t>-resistant strains. </a:t>
            </a:r>
            <a:endParaRPr lang="en-US" dirty="0" smtClean="0"/>
          </a:p>
          <a:p>
            <a:pPr algn="just" rtl="0"/>
            <a:r>
              <a:rPr lang="en-US" dirty="0" smtClean="0"/>
              <a:t>Its </a:t>
            </a:r>
            <a:r>
              <a:rPr lang="en-US" dirty="0" smtClean="0"/>
              <a:t>mechanism of </a:t>
            </a:r>
            <a:r>
              <a:rPr lang="en-US" dirty="0" smtClean="0"/>
              <a:t>action </a:t>
            </a:r>
            <a:r>
              <a:rPr lang="en-US" dirty="0" smtClean="0"/>
              <a:t>is unknown. </a:t>
            </a:r>
            <a:endParaRPr lang="en-US" dirty="0" smtClean="0"/>
          </a:p>
          <a:p>
            <a:pPr algn="just" rtl="0"/>
            <a:r>
              <a:rPr lang="en-US" dirty="0" smtClean="0"/>
              <a:t>Significant </a:t>
            </a:r>
            <a:r>
              <a:rPr lang="en-US" dirty="0" smtClean="0"/>
              <a:t>adverse effects are </a:t>
            </a:r>
            <a:r>
              <a:rPr lang="en-US" dirty="0" smtClean="0"/>
              <a:t>uncommon</a:t>
            </a:r>
            <a:r>
              <a:rPr lang="en-US" dirty="0" smtClean="0"/>
              <a:t>.</a:t>
            </a:r>
          </a:p>
          <a:p>
            <a:pPr algn="just" rtl="0"/>
            <a:endParaRPr lang="ar-IQ"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Drugs used in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trypanosomiasis</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b="1" dirty="0" smtClean="0">
                <a:solidFill>
                  <a:schemeClr val="accent3"/>
                </a:solidFill>
                <a:effectLst>
                  <a:outerShdw blurRad="38100" dist="38100" dir="2700000" algn="tl">
                    <a:srgbClr val="000000">
                      <a:alpha val="43137"/>
                    </a:srgbClr>
                  </a:outerShdw>
                </a:effectLst>
              </a:rPr>
              <a:t>a. </a:t>
            </a:r>
            <a:r>
              <a:rPr lang="en-US" b="1" dirty="0" err="1" smtClean="0">
                <a:solidFill>
                  <a:schemeClr val="accent3"/>
                </a:solidFill>
                <a:effectLst>
                  <a:outerShdw blurRad="38100" dist="38100" dir="2700000" algn="tl">
                    <a:srgbClr val="000000">
                      <a:alpha val="43137"/>
                    </a:srgbClr>
                  </a:outerShdw>
                </a:effectLst>
              </a:rPr>
              <a:t>Benznidazole</a:t>
            </a:r>
            <a:r>
              <a:rPr lang="en-US" b="1" dirty="0" smtClean="0">
                <a:solidFill>
                  <a:schemeClr val="accent3"/>
                </a:solidFill>
                <a:effectLst>
                  <a:outerShdw blurRad="38100" dist="38100" dir="2700000" algn="tl">
                    <a:srgbClr val="000000">
                      <a:alpha val="43137"/>
                    </a:srgbClr>
                  </a:outerShdw>
                </a:effectLst>
              </a:rPr>
              <a:t>:</a:t>
            </a:r>
          </a:p>
          <a:p>
            <a:pPr algn="just" rtl="0"/>
            <a:r>
              <a:rPr lang="en-US" dirty="0" err="1" smtClean="0"/>
              <a:t>Benznidazole</a:t>
            </a:r>
            <a:r>
              <a:rPr lang="en-US" dirty="0" smtClean="0"/>
              <a:t> is an oral agent used to treat South </a:t>
            </a:r>
            <a:r>
              <a:rPr lang="en-US" dirty="0" smtClean="0"/>
              <a:t>American </a:t>
            </a:r>
            <a:r>
              <a:rPr lang="en-US" dirty="0" err="1" smtClean="0"/>
              <a:t>trypanosomiasis</a:t>
            </a:r>
            <a:r>
              <a:rPr lang="en-US" dirty="0" smtClean="0"/>
              <a:t> (</a:t>
            </a:r>
            <a:r>
              <a:rPr lang="en-US" dirty="0" err="1" smtClean="0"/>
              <a:t>Chagas</a:t>
            </a:r>
            <a:r>
              <a:rPr lang="en-US" dirty="0" smtClean="0"/>
              <a:t>’ </a:t>
            </a:r>
            <a:r>
              <a:rPr lang="en-US" dirty="0" smtClean="0"/>
              <a:t>disease). </a:t>
            </a:r>
            <a:endParaRPr lang="en-US" dirty="0" smtClean="0"/>
          </a:p>
          <a:p>
            <a:pPr algn="just" rtl="0"/>
            <a:r>
              <a:rPr lang="en-US" dirty="0" smtClean="0"/>
              <a:t>Significant and common adverse effects include </a:t>
            </a:r>
            <a:r>
              <a:rPr lang="en-US" dirty="0" smtClean="0"/>
              <a:t>dose-related </a:t>
            </a:r>
            <a:r>
              <a:rPr lang="en-US" dirty="0" smtClean="0"/>
              <a:t>peripheral neuropathy, </a:t>
            </a:r>
            <a:r>
              <a:rPr lang="en-US" dirty="0" err="1" smtClean="0"/>
              <a:t>purpuric</a:t>
            </a:r>
            <a:r>
              <a:rPr lang="en-US" dirty="0" smtClean="0"/>
              <a:t> rash and </a:t>
            </a:r>
            <a:r>
              <a:rPr lang="en-US" dirty="0" err="1" smtClean="0"/>
              <a:t>granulocytopenia</a:t>
            </a:r>
            <a:r>
              <a:rPr lang="en-US" dirty="0" smtClean="0"/>
              <a:t>.</a:t>
            </a:r>
          </a:p>
          <a:p>
            <a:pPr algn="just" rtl="0"/>
            <a:endParaRPr lang="ar-IQ"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rgbClr val="FF0000"/>
                </a:solidFill>
              </a:rPr>
              <a:t>b. </a:t>
            </a:r>
            <a:r>
              <a:rPr lang="en-US" b="1" dirty="0" err="1" smtClean="0">
                <a:solidFill>
                  <a:srgbClr val="FF0000"/>
                </a:solidFill>
              </a:rPr>
              <a:t>Eflornithine</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err="1" smtClean="0"/>
              <a:t>Eflornithine</a:t>
            </a:r>
            <a:r>
              <a:rPr lang="en-US" dirty="0" smtClean="0"/>
              <a:t> inhibits biosynthesis of polyamines by </a:t>
            </a:r>
            <a:r>
              <a:rPr lang="en-US" dirty="0" err="1" smtClean="0"/>
              <a:t>ornithine</a:t>
            </a:r>
            <a:r>
              <a:rPr lang="en-US" dirty="0" smtClean="0"/>
              <a:t> </a:t>
            </a:r>
            <a:r>
              <a:rPr lang="en-US" dirty="0" err="1" smtClean="0"/>
              <a:t>decarboxylase</a:t>
            </a:r>
            <a:r>
              <a:rPr lang="en-US" dirty="0" smtClean="0"/>
              <a:t> inhibition, and is used in West African </a:t>
            </a:r>
            <a:r>
              <a:rPr lang="en-US" dirty="0" err="1" smtClean="0"/>
              <a:t>trypanosomiasis</a:t>
            </a:r>
            <a:r>
              <a:rPr lang="en-US" dirty="0" smtClean="0"/>
              <a:t> (</a:t>
            </a:r>
            <a:r>
              <a:rPr lang="en-US" u="sng" dirty="0" smtClean="0"/>
              <a:t>T</a:t>
            </a:r>
            <a:r>
              <a:rPr lang="en-US" dirty="0" smtClean="0"/>
              <a:t>. </a:t>
            </a:r>
            <a:r>
              <a:rPr lang="en-US" u="sng" dirty="0" err="1" smtClean="0"/>
              <a:t>brucei</a:t>
            </a:r>
            <a:r>
              <a:rPr lang="en-US" dirty="0" smtClean="0"/>
              <a:t> </a:t>
            </a:r>
            <a:r>
              <a:rPr lang="en-US" u="sng" dirty="0" err="1" smtClean="0"/>
              <a:t>gambiense</a:t>
            </a:r>
            <a:r>
              <a:rPr lang="en-US" dirty="0" smtClean="0"/>
              <a:t> infection) of </a:t>
            </a:r>
            <a:r>
              <a:rPr lang="en-US" dirty="0" smtClean="0"/>
              <a:t>the </a:t>
            </a:r>
            <a:r>
              <a:rPr lang="en-US" dirty="0" smtClean="0"/>
              <a:t>CNS. </a:t>
            </a:r>
            <a:endParaRPr lang="en-US" dirty="0" smtClean="0"/>
          </a:p>
          <a:p>
            <a:pPr algn="just" rtl="0"/>
            <a:r>
              <a:rPr lang="en-US" dirty="0" smtClean="0"/>
              <a:t>It </a:t>
            </a:r>
            <a:r>
              <a:rPr lang="en-US" dirty="0" smtClean="0"/>
              <a:t>is administered as a 6-hourly intravenous infusion, which may be logistically difficult in the geographic </a:t>
            </a:r>
            <a:r>
              <a:rPr lang="en-US" dirty="0" smtClean="0"/>
              <a:t>areas </a:t>
            </a:r>
            <a:r>
              <a:rPr lang="en-US" dirty="0" smtClean="0"/>
              <a:t>affected by this disease. </a:t>
            </a:r>
            <a:endParaRPr lang="ar-IQ"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Significant adverse effects </a:t>
            </a:r>
            <a:r>
              <a:rPr lang="en-US" dirty="0" smtClean="0"/>
              <a:t>are </a:t>
            </a:r>
            <a:r>
              <a:rPr lang="en-US" dirty="0" smtClean="0"/>
              <a:t>common, and include convulsions, gastrointestinal </a:t>
            </a:r>
            <a:r>
              <a:rPr lang="en-US" dirty="0" smtClean="0"/>
              <a:t>upset </a:t>
            </a:r>
            <a:r>
              <a:rPr lang="en-US" dirty="0" smtClean="0"/>
              <a:t>and bone marrow depression. </a:t>
            </a:r>
            <a:endParaRPr lang="en-US" dirty="0" smtClean="0"/>
          </a:p>
          <a:p>
            <a:pPr algn="just" rtl="0"/>
            <a:r>
              <a:rPr lang="en-US" dirty="0" err="1" smtClean="0"/>
              <a:t>Eflornithine</a:t>
            </a:r>
            <a:r>
              <a:rPr lang="en-US" dirty="0" smtClean="0"/>
              <a:t> </a:t>
            </a:r>
            <a:r>
              <a:rPr lang="en-US" dirty="0" smtClean="0"/>
              <a:t>is also </a:t>
            </a:r>
            <a:r>
              <a:rPr lang="en-US" dirty="0" smtClean="0"/>
              <a:t>used </a:t>
            </a:r>
            <a:r>
              <a:rPr lang="en-US" dirty="0" smtClean="0"/>
              <a:t>(topically) to treat </a:t>
            </a:r>
            <a:r>
              <a:rPr lang="en-US" dirty="0" err="1" smtClean="0"/>
              <a:t>hirsutism</a:t>
            </a:r>
            <a:r>
              <a:rPr lang="en-US" dirty="0" smtClean="0"/>
              <a:t>.</a:t>
            </a:r>
            <a:endParaRPr lang="en-US" dirty="0" smtClean="0"/>
          </a:p>
          <a:p>
            <a:pPr algn="just" rtl="0"/>
            <a:endParaRPr lang="ar-IQ"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rgbClr val="FF0000"/>
                </a:solidFill>
              </a:rPr>
              <a:t>c. </a:t>
            </a:r>
            <a:r>
              <a:rPr lang="en-US" b="1" dirty="0" err="1" smtClean="0">
                <a:solidFill>
                  <a:srgbClr val="FF0000"/>
                </a:solidFill>
              </a:rPr>
              <a:t>Melarsoprol</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a:xfrm>
            <a:off x="428596" y="1500174"/>
            <a:ext cx="8229600" cy="4526280"/>
          </a:xfrm>
        </p:spPr>
        <p:txBody>
          <a:bodyPr/>
          <a:lstStyle/>
          <a:p>
            <a:pPr algn="just" rtl="0"/>
            <a:r>
              <a:rPr lang="en-US" dirty="0" smtClean="0"/>
              <a:t>This is an arsenical agent, which is used to treat CNS </a:t>
            </a:r>
            <a:r>
              <a:rPr lang="en-US" dirty="0" smtClean="0"/>
              <a:t>infections </a:t>
            </a:r>
            <a:r>
              <a:rPr lang="en-US" dirty="0" smtClean="0"/>
              <a:t>in both E. and W. African </a:t>
            </a:r>
            <a:r>
              <a:rPr lang="en-US" dirty="0" err="1" smtClean="0"/>
              <a:t>trypanosomiasis</a:t>
            </a:r>
            <a:r>
              <a:rPr lang="en-US" dirty="0" smtClean="0"/>
              <a:t> </a:t>
            </a:r>
            <a:r>
              <a:rPr lang="en-US" dirty="0" smtClean="0"/>
              <a:t>(</a:t>
            </a:r>
            <a:r>
              <a:rPr lang="en-US" u="sng" dirty="0" smtClean="0"/>
              <a:t>T</a:t>
            </a:r>
            <a:r>
              <a:rPr lang="en-US" dirty="0" smtClean="0"/>
              <a:t>. </a:t>
            </a:r>
            <a:r>
              <a:rPr lang="en-US" u="sng" dirty="0" err="1" smtClean="0"/>
              <a:t>brucei</a:t>
            </a:r>
            <a:r>
              <a:rPr lang="en-US" dirty="0" smtClean="0"/>
              <a:t> </a:t>
            </a:r>
            <a:r>
              <a:rPr lang="en-US" u="sng" dirty="0" err="1" smtClean="0"/>
              <a:t>rhodesiense</a:t>
            </a:r>
            <a:r>
              <a:rPr lang="en-US" dirty="0" smtClean="0"/>
              <a:t> and </a:t>
            </a:r>
            <a:r>
              <a:rPr lang="en-US" u="sng" dirty="0" err="1" smtClean="0"/>
              <a:t>gambiense</a:t>
            </a:r>
            <a:r>
              <a:rPr lang="en-US" dirty="0" smtClean="0"/>
              <a:t>). </a:t>
            </a:r>
            <a:endParaRPr lang="en-US" dirty="0" smtClean="0"/>
          </a:p>
          <a:p>
            <a:pPr algn="just" rtl="0"/>
            <a:r>
              <a:rPr lang="en-US" dirty="0" smtClean="0"/>
              <a:t>It </a:t>
            </a:r>
            <a:r>
              <a:rPr lang="en-US" dirty="0" smtClean="0"/>
              <a:t>is administered </a:t>
            </a:r>
            <a:r>
              <a:rPr lang="en-US" dirty="0" smtClean="0"/>
              <a:t>intravenously.</a:t>
            </a:r>
          </a:p>
          <a:p>
            <a:pPr algn="just" rtl="0"/>
            <a:r>
              <a:rPr lang="en-US" dirty="0" err="1" smtClean="0"/>
              <a:t>Melarsoprol</a:t>
            </a:r>
            <a:r>
              <a:rPr lang="en-US" dirty="0" smtClean="0"/>
              <a:t> treatment is associated with </a:t>
            </a:r>
            <a:r>
              <a:rPr lang="en-US" dirty="0" smtClean="0"/>
              <a:t>peripheral </a:t>
            </a:r>
            <a:r>
              <a:rPr lang="en-US" dirty="0" smtClean="0"/>
              <a:t>neuropathy and reactive arsenical encephalopathy (RAE), which carries a significant mortality.</a:t>
            </a:r>
          </a:p>
          <a:p>
            <a:pPr algn="just" rtl="0"/>
            <a:endParaRPr lang="ar-IQ"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rgbClr val="FF0000"/>
                </a:solidFill>
              </a:rPr>
              <a:t>d. </a:t>
            </a:r>
            <a:r>
              <a:rPr lang="en-US" b="1" dirty="0" err="1" smtClean="0">
                <a:solidFill>
                  <a:srgbClr val="FF0000"/>
                </a:solidFill>
              </a:rPr>
              <a:t>Nifurtimox</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err="1" smtClean="0"/>
              <a:t>Nifurtimox</a:t>
            </a:r>
            <a:r>
              <a:rPr lang="en-US" dirty="0" smtClean="0"/>
              <a:t> is administered orally to treat South American </a:t>
            </a:r>
            <a:r>
              <a:rPr lang="en-US" dirty="0" err="1" smtClean="0"/>
              <a:t>trypanosomiasis</a:t>
            </a:r>
            <a:r>
              <a:rPr lang="en-US" dirty="0" smtClean="0"/>
              <a:t> </a:t>
            </a:r>
            <a:r>
              <a:rPr lang="en-US" dirty="0" smtClean="0"/>
              <a:t>(</a:t>
            </a:r>
            <a:r>
              <a:rPr lang="en-US" dirty="0" err="1" smtClean="0"/>
              <a:t>Chagas</a:t>
            </a:r>
            <a:r>
              <a:rPr lang="en-US" dirty="0" smtClean="0"/>
              <a:t>’ disease). </a:t>
            </a:r>
            <a:endParaRPr lang="en-US" dirty="0" smtClean="0"/>
          </a:p>
          <a:p>
            <a:pPr algn="just" rtl="0"/>
            <a:r>
              <a:rPr lang="en-US" dirty="0" smtClean="0"/>
              <a:t>Gastrointestinal </a:t>
            </a:r>
            <a:r>
              <a:rPr lang="en-US" dirty="0" smtClean="0"/>
              <a:t>and </a:t>
            </a:r>
            <a:r>
              <a:rPr lang="en-US" dirty="0" smtClean="0"/>
              <a:t>neurological </a:t>
            </a:r>
            <a:r>
              <a:rPr lang="en-US" dirty="0" smtClean="0"/>
              <a:t>adverse effects are common.</a:t>
            </a:r>
          </a:p>
          <a:p>
            <a:pPr algn="just" rtl="0"/>
            <a:endParaRPr lang="ar-IQ"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rgbClr val="FF0000"/>
                </a:solidFill>
              </a:rPr>
              <a:t>e. </a:t>
            </a:r>
            <a:r>
              <a:rPr lang="en-US" b="1" dirty="0" err="1" smtClean="0">
                <a:solidFill>
                  <a:srgbClr val="FF0000"/>
                </a:solidFill>
              </a:rPr>
              <a:t>Pentamidine</a:t>
            </a:r>
            <a:r>
              <a:rPr lang="en-US" b="1" dirty="0" smtClean="0">
                <a:solidFill>
                  <a:srgbClr val="FF0000"/>
                </a:solidFill>
              </a:rPr>
              <a:t> </a:t>
            </a:r>
            <a:r>
              <a:rPr lang="en-US" b="1" dirty="0" err="1" smtClean="0">
                <a:solidFill>
                  <a:srgbClr val="FF0000"/>
                </a:solidFill>
              </a:rPr>
              <a:t>isetionate</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err="1" smtClean="0"/>
              <a:t>Pentamidine</a:t>
            </a:r>
            <a:r>
              <a:rPr lang="en-US" dirty="0" smtClean="0"/>
              <a:t> is an inhibitor of DNA replication </a:t>
            </a:r>
            <a:r>
              <a:rPr lang="en-US" dirty="0" smtClean="0"/>
              <a:t>used </a:t>
            </a:r>
            <a:r>
              <a:rPr lang="en-US" dirty="0" smtClean="0"/>
              <a:t>in West African </a:t>
            </a:r>
            <a:r>
              <a:rPr lang="en-US" dirty="0" err="1" smtClean="0"/>
              <a:t>trypanosomiasis</a:t>
            </a:r>
            <a:r>
              <a:rPr lang="en-US" dirty="0" smtClean="0"/>
              <a:t> (</a:t>
            </a:r>
            <a:r>
              <a:rPr lang="en-US" u="sng" dirty="0" smtClean="0"/>
              <a:t>T</a:t>
            </a:r>
            <a:r>
              <a:rPr lang="en-US" dirty="0" smtClean="0"/>
              <a:t>. </a:t>
            </a:r>
            <a:r>
              <a:rPr lang="en-US" u="sng" dirty="0" err="1" smtClean="0"/>
              <a:t>brucei</a:t>
            </a:r>
            <a:r>
              <a:rPr lang="en-US" dirty="0" smtClean="0"/>
              <a:t> </a:t>
            </a:r>
            <a:r>
              <a:rPr lang="en-US" u="sng" dirty="0" err="1" smtClean="0"/>
              <a:t>gambiense</a:t>
            </a:r>
            <a:r>
              <a:rPr lang="en-US" dirty="0" smtClean="0"/>
              <a:t>) and, to a lesser extent, in visceral and </a:t>
            </a:r>
            <a:r>
              <a:rPr lang="en-US" dirty="0" err="1" smtClean="0"/>
              <a:t>cutaneous</a:t>
            </a:r>
            <a:r>
              <a:rPr lang="en-US" dirty="0" smtClean="0"/>
              <a:t> </a:t>
            </a:r>
            <a:r>
              <a:rPr lang="en-US" dirty="0" err="1" smtClean="0"/>
              <a:t>leishmaniasis</a:t>
            </a:r>
            <a:r>
              <a:rPr lang="en-US" dirty="0" smtClean="0"/>
              <a:t>. </a:t>
            </a:r>
            <a:endParaRPr lang="en-US" dirty="0" smtClean="0"/>
          </a:p>
          <a:p>
            <a:pPr algn="just" rtl="0"/>
            <a:r>
              <a:rPr lang="en-US" dirty="0" smtClean="0"/>
              <a:t>It </a:t>
            </a:r>
            <a:r>
              <a:rPr lang="en-US" dirty="0" smtClean="0"/>
              <a:t>is also used in </a:t>
            </a:r>
            <a:r>
              <a:rPr lang="en-US" u="sng" dirty="0" err="1" smtClean="0"/>
              <a:t>Pneumocystis</a:t>
            </a:r>
            <a:r>
              <a:rPr lang="en-US" dirty="0" smtClean="0"/>
              <a:t> </a:t>
            </a:r>
            <a:r>
              <a:rPr lang="en-US" u="sng" dirty="0" err="1" smtClean="0"/>
              <a:t>jirovecii</a:t>
            </a:r>
            <a:r>
              <a:rPr lang="en-US" dirty="0" smtClean="0"/>
              <a:t> </a:t>
            </a:r>
            <a:r>
              <a:rPr lang="en-US" dirty="0" smtClean="0"/>
              <a:t>(</a:t>
            </a:r>
            <a:r>
              <a:rPr lang="en-US" u="sng" dirty="0" err="1" smtClean="0"/>
              <a:t>carinii</a:t>
            </a:r>
            <a:r>
              <a:rPr lang="en-US" dirty="0" smtClean="0"/>
              <a:t>) pneumonia. </a:t>
            </a:r>
            <a:endParaRPr lang="ar-IQ"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It is administered via </a:t>
            </a:r>
            <a:r>
              <a:rPr lang="en-US" dirty="0" smtClean="0"/>
              <a:t>intravenous </a:t>
            </a:r>
            <a:r>
              <a:rPr lang="en-US" dirty="0" smtClean="0"/>
              <a:t>or intramuscular routes. </a:t>
            </a:r>
            <a:endParaRPr lang="en-US" dirty="0" smtClean="0"/>
          </a:p>
          <a:p>
            <a:pPr algn="just" rtl="0"/>
            <a:r>
              <a:rPr lang="en-US" dirty="0" smtClean="0"/>
              <a:t>It </a:t>
            </a:r>
            <a:r>
              <a:rPr lang="en-US" dirty="0" smtClean="0"/>
              <a:t>is a relatively </a:t>
            </a:r>
            <a:r>
              <a:rPr lang="en-US" dirty="0" smtClean="0"/>
              <a:t>toxic </a:t>
            </a:r>
            <a:r>
              <a:rPr lang="en-US" dirty="0" smtClean="0"/>
              <a:t>drug, commonly causing rash, renal impairment, profound hypotension (especially on rapid </a:t>
            </a:r>
            <a:r>
              <a:rPr lang="en-US" dirty="0" smtClean="0"/>
              <a:t>infusion</a:t>
            </a:r>
            <a:r>
              <a:rPr lang="en-US" dirty="0" smtClean="0"/>
              <a:t>), electrolyte disturbances, blood </a:t>
            </a:r>
            <a:r>
              <a:rPr lang="en-US" dirty="0" err="1" smtClean="0"/>
              <a:t>dyscrasias</a:t>
            </a:r>
            <a:r>
              <a:rPr lang="en-US" dirty="0" smtClean="0"/>
              <a:t> </a:t>
            </a:r>
            <a:r>
              <a:rPr lang="en-US" dirty="0" smtClean="0"/>
              <a:t>and </a:t>
            </a:r>
            <a:r>
              <a:rPr lang="en-US" dirty="0" err="1" smtClean="0"/>
              <a:t>hypoglycaemia</a:t>
            </a:r>
            <a:r>
              <a:rPr lang="en-US" dirty="0" smtClean="0"/>
              <a:t>.</a:t>
            </a:r>
          </a:p>
          <a:p>
            <a:pPr algn="just" rtl="0"/>
            <a:endParaRPr lang="ar-IQ"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rgbClr val="FF0000"/>
                </a:solidFill>
              </a:rPr>
              <a:t>f. </a:t>
            </a:r>
            <a:r>
              <a:rPr lang="en-US" b="1" dirty="0" err="1" smtClean="0">
                <a:solidFill>
                  <a:srgbClr val="FF0000"/>
                </a:solidFill>
              </a:rPr>
              <a:t>Suramin</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err="1" smtClean="0"/>
              <a:t>Suramin</a:t>
            </a:r>
            <a:r>
              <a:rPr lang="en-US" dirty="0" smtClean="0"/>
              <a:t> is a </a:t>
            </a:r>
            <a:r>
              <a:rPr lang="en-US" dirty="0" err="1" smtClean="0"/>
              <a:t>naphthaline</a:t>
            </a:r>
            <a:r>
              <a:rPr lang="en-US" dirty="0" smtClean="0"/>
              <a:t> dye derivative, used to treat </a:t>
            </a:r>
            <a:r>
              <a:rPr lang="en-US" dirty="0" smtClean="0"/>
              <a:t>East </a:t>
            </a:r>
            <a:r>
              <a:rPr lang="en-US" dirty="0" smtClean="0"/>
              <a:t>African </a:t>
            </a:r>
            <a:r>
              <a:rPr lang="en-US" dirty="0" err="1" smtClean="0"/>
              <a:t>trypanosomiasis</a:t>
            </a:r>
            <a:r>
              <a:rPr lang="en-US" dirty="0" smtClean="0"/>
              <a:t> (</a:t>
            </a:r>
            <a:r>
              <a:rPr lang="en-US" u="sng" dirty="0" smtClean="0"/>
              <a:t>T</a:t>
            </a:r>
            <a:r>
              <a:rPr lang="en-US" dirty="0" smtClean="0"/>
              <a:t>. </a:t>
            </a:r>
            <a:r>
              <a:rPr lang="en-US" u="sng" dirty="0" err="1" smtClean="0"/>
              <a:t>brucei</a:t>
            </a:r>
            <a:r>
              <a:rPr lang="en-US" dirty="0" smtClean="0"/>
              <a:t> </a:t>
            </a:r>
            <a:r>
              <a:rPr lang="en-US" u="sng" dirty="0" err="1" smtClean="0"/>
              <a:t>rhodesiense</a:t>
            </a:r>
            <a:r>
              <a:rPr lang="en-US" dirty="0" smtClean="0"/>
              <a:t>). </a:t>
            </a:r>
            <a:endParaRPr lang="en-US" dirty="0" smtClean="0"/>
          </a:p>
          <a:p>
            <a:pPr algn="just" rtl="0"/>
            <a:r>
              <a:rPr lang="en-US" dirty="0" smtClean="0"/>
              <a:t>It </a:t>
            </a:r>
            <a:r>
              <a:rPr lang="en-US" dirty="0" smtClean="0"/>
              <a:t>is administered intravenously.</a:t>
            </a:r>
          </a:p>
          <a:p>
            <a:pPr algn="just" rtl="0"/>
            <a:r>
              <a:rPr lang="en-US" dirty="0" smtClean="0"/>
              <a:t>Adverse effects are common, and include rash, gastrointestinal disturbance, </a:t>
            </a:r>
            <a:r>
              <a:rPr lang="en-US" dirty="0" smtClean="0"/>
              <a:t>blood </a:t>
            </a:r>
            <a:r>
              <a:rPr lang="en-US" dirty="0" err="1" smtClean="0"/>
              <a:t>dyscrasias</a:t>
            </a:r>
            <a:r>
              <a:rPr lang="en-US" dirty="0" smtClean="0"/>
              <a:t>, peripheral neuropathies and renal </a:t>
            </a:r>
            <a:r>
              <a:rPr lang="en-US" dirty="0" smtClean="0"/>
              <a:t>impairment</a:t>
            </a:r>
            <a:r>
              <a:rPr lang="en-US" dirty="0" smtClean="0"/>
              <a:t>.</a:t>
            </a:r>
          </a:p>
          <a:p>
            <a:pPr algn="just" rtl="0"/>
            <a:endParaRPr lang="ar-IQ"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Other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antiprotozoal</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agents: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b="1" dirty="0" err="1" smtClean="0">
                <a:solidFill>
                  <a:srgbClr val="FF0000"/>
                </a:solidFill>
                <a:effectLst>
                  <a:outerShdw blurRad="38100" dist="38100" dir="2700000" algn="tl">
                    <a:srgbClr val="000000">
                      <a:alpha val="43137"/>
                    </a:srgbClr>
                  </a:outerShdw>
                </a:effectLst>
              </a:rPr>
              <a:t>Pentavalent</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antimonials</a:t>
            </a:r>
            <a:r>
              <a:rPr lang="en-US" b="1" dirty="0" smtClean="0">
                <a:solidFill>
                  <a:srgbClr val="FF0000"/>
                </a:solidFill>
                <a:effectLst>
                  <a:outerShdw blurRad="38100" dist="38100" dir="2700000" algn="tl">
                    <a:srgbClr val="000000">
                      <a:alpha val="43137"/>
                    </a:srgbClr>
                  </a:outerShdw>
                </a:effectLst>
              </a:rPr>
              <a:t>:</a:t>
            </a:r>
          </a:p>
          <a:p>
            <a:pPr algn="just" rtl="0"/>
            <a:r>
              <a:rPr lang="en-US" dirty="0" smtClean="0"/>
              <a:t>Sodium </a:t>
            </a:r>
            <a:r>
              <a:rPr lang="en-US" dirty="0" err="1" smtClean="0"/>
              <a:t>stibogluconate</a:t>
            </a:r>
            <a:r>
              <a:rPr lang="en-US" dirty="0" smtClean="0"/>
              <a:t> and </a:t>
            </a:r>
            <a:r>
              <a:rPr lang="en-US" dirty="0" err="1" smtClean="0"/>
              <a:t>meglumine</a:t>
            </a:r>
            <a:r>
              <a:rPr lang="en-US" dirty="0" smtClean="0"/>
              <a:t> </a:t>
            </a:r>
            <a:r>
              <a:rPr lang="en-US" dirty="0" err="1" smtClean="0"/>
              <a:t>antimoniate</a:t>
            </a:r>
            <a:r>
              <a:rPr lang="en-US" dirty="0" smtClean="0"/>
              <a:t> </a:t>
            </a:r>
            <a:r>
              <a:rPr lang="en-US" dirty="0" smtClean="0"/>
              <a:t>inhibit </a:t>
            </a:r>
            <a:r>
              <a:rPr lang="en-US" dirty="0" err="1" smtClean="0"/>
              <a:t>protozoal</a:t>
            </a:r>
            <a:r>
              <a:rPr lang="en-US" dirty="0" smtClean="0"/>
              <a:t> </a:t>
            </a:r>
            <a:r>
              <a:rPr lang="en-US" dirty="0" err="1" smtClean="0"/>
              <a:t>glycolysis</a:t>
            </a:r>
            <a:r>
              <a:rPr lang="en-US" dirty="0" smtClean="0"/>
              <a:t> by </a:t>
            </a:r>
            <a:r>
              <a:rPr lang="en-US" dirty="0" err="1" smtClean="0"/>
              <a:t>phosphofructokinase</a:t>
            </a:r>
            <a:r>
              <a:rPr lang="en-US" dirty="0" smtClean="0"/>
              <a:t> </a:t>
            </a:r>
            <a:r>
              <a:rPr lang="en-US" dirty="0" smtClean="0"/>
              <a:t>inhibition</a:t>
            </a:r>
            <a:r>
              <a:rPr lang="en-US" dirty="0" smtClean="0"/>
              <a:t>. </a:t>
            </a:r>
            <a:endParaRPr lang="en-US" dirty="0" smtClean="0"/>
          </a:p>
          <a:p>
            <a:pPr algn="just" rtl="0"/>
            <a:r>
              <a:rPr lang="en-US" dirty="0" smtClean="0"/>
              <a:t>They </a:t>
            </a:r>
            <a:r>
              <a:rPr lang="en-US" dirty="0" smtClean="0"/>
              <a:t>are used </a:t>
            </a:r>
            <a:r>
              <a:rPr lang="en-US" dirty="0" err="1" smtClean="0"/>
              <a:t>parenterally</a:t>
            </a:r>
            <a:r>
              <a:rPr lang="en-US" dirty="0" smtClean="0"/>
              <a:t> (intravenous or </a:t>
            </a:r>
            <a:r>
              <a:rPr lang="en-US" dirty="0" smtClean="0"/>
              <a:t>intramuscular</a:t>
            </a:r>
            <a:r>
              <a:rPr lang="en-US" dirty="0" smtClean="0"/>
              <a:t>) to treat </a:t>
            </a:r>
            <a:r>
              <a:rPr lang="en-US" dirty="0" err="1" smtClean="0"/>
              <a:t>leishmaniasis</a:t>
            </a:r>
            <a:r>
              <a:rPr lang="en-US" dirty="0" smtClean="0"/>
              <a:t>. </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Glycopeptide</a:t>
            </a:r>
            <a:r>
              <a:rPr lang="en-US" dirty="0" smtClean="0"/>
              <a:t> resistance in </a:t>
            </a:r>
            <a:r>
              <a:rPr lang="en-US" dirty="0" err="1" smtClean="0"/>
              <a:t>enterococci</a:t>
            </a:r>
            <a:r>
              <a:rPr lang="en-US" dirty="0" smtClean="0"/>
              <a:t> is also transferred on mobile genetic elements. </a:t>
            </a:r>
          </a:p>
          <a:p>
            <a:pPr algn="just" rtl="0"/>
            <a:r>
              <a:rPr lang="en-US" dirty="0" smtClean="0"/>
              <a:t>Strains of MRSA have been described that exhibit intermediate resistance to glycopeptides, through the development of a relatively impermeable cell wall (GISA).</a:t>
            </a:r>
          </a:p>
          <a:p>
            <a:pPr algn="just" rtl="0"/>
            <a:endParaRPr lang="ar-IQ"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Adverse effects </a:t>
            </a:r>
            <a:r>
              <a:rPr lang="en-US" dirty="0" smtClean="0"/>
              <a:t>include </a:t>
            </a:r>
            <a:r>
              <a:rPr lang="en-US" dirty="0" err="1" smtClean="0"/>
              <a:t>arthralgia</a:t>
            </a:r>
            <a:r>
              <a:rPr lang="en-US" dirty="0" smtClean="0"/>
              <a:t>, </a:t>
            </a:r>
            <a:r>
              <a:rPr lang="en-US" dirty="0" err="1" smtClean="0"/>
              <a:t>myalgias</a:t>
            </a:r>
            <a:r>
              <a:rPr lang="en-US" dirty="0" smtClean="0"/>
              <a:t>, raised hepatic </a:t>
            </a:r>
            <a:r>
              <a:rPr lang="en-US" dirty="0" err="1" smtClean="0"/>
              <a:t>transaminases</a:t>
            </a:r>
            <a:r>
              <a:rPr lang="en-US" dirty="0" smtClean="0"/>
              <a:t>, pancreatitis and ECG changes. Severe </a:t>
            </a:r>
            <a:r>
              <a:rPr lang="en-US" dirty="0" err="1" smtClean="0"/>
              <a:t>cardiotoxicity</a:t>
            </a:r>
            <a:r>
              <a:rPr lang="en-US" dirty="0" smtClean="0"/>
              <a:t> </a:t>
            </a:r>
            <a:r>
              <a:rPr lang="en-US" dirty="0" smtClean="0"/>
              <a:t>leading </a:t>
            </a:r>
            <a:r>
              <a:rPr lang="en-US" dirty="0" smtClean="0"/>
              <a:t>to death is not uncommon.</a:t>
            </a:r>
          </a:p>
          <a:p>
            <a:pPr algn="just" rtl="0"/>
            <a:endParaRPr lang="ar-IQ"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chemeClr val="accent3"/>
                </a:solidFill>
              </a:rPr>
              <a:t>Diloxanide</a:t>
            </a:r>
            <a:r>
              <a:rPr lang="en-US" b="1" dirty="0" smtClean="0">
                <a:solidFill>
                  <a:schemeClr val="accent3"/>
                </a:solidFill>
              </a:rPr>
              <a:t> </a:t>
            </a:r>
            <a:r>
              <a:rPr lang="en-US" b="1" dirty="0" err="1" smtClean="0">
                <a:solidFill>
                  <a:schemeClr val="accent3"/>
                </a:solidFill>
              </a:rPr>
              <a:t>furoate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a:xfrm>
            <a:off x="428596" y="1500174"/>
            <a:ext cx="8229600" cy="4526280"/>
          </a:xfrm>
        </p:spPr>
        <p:txBody>
          <a:bodyPr/>
          <a:lstStyle/>
          <a:p>
            <a:pPr algn="just" rtl="0"/>
            <a:r>
              <a:rPr lang="en-US" dirty="0" smtClean="0"/>
              <a:t>This oral agent is used to eliminate luminal cysts following treatment of intestinal </a:t>
            </a:r>
            <a:r>
              <a:rPr lang="en-US" dirty="0" err="1" smtClean="0"/>
              <a:t>amoebiasis</a:t>
            </a:r>
            <a:r>
              <a:rPr lang="en-US" dirty="0" smtClean="0"/>
              <a:t>, or in asymptomatic cyst </a:t>
            </a:r>
            <a:r>
              <a:rPr lang="en-US" dirty="0" err="1" smtClean="0"/>
              <a:t>excreters</a:t>
            </a:r>
            <a:r>
              <a:rPr lang="en-US" dirty="0" smtClean="0"/>
              <a:t>. </a:t>
            </a:r>
            <a:endParaRPr lang="en-US" dirty="0" smtClean="0"/>
          </a:p>
          <a:p>
            <a:pPr algn="just" rtl="0"/>
            <a:r>
              <a:rPr lang="en-US" dirty="0" smtClean="0"/>
              <a:t>The </a:t>
            </a:r>
            <a:r>
              <a:rPr lang="en-US" dirty="0" smtClean="0"/>
              <a:t>drug is absorbed slowly (enabling </a:t>
            </a:r>
            <a:r>
              <a:rPr lang="en-US" dirty="0" smtClean="0"/>
              <a:t>luminal </a:t>
            </a:r>
            <a:r>
              <a:rPr lang="en-US" dirty="0" smtClean="0"/>
              <a:t>persistence) and has no effect in hepatic </a:t>
            </a:r>
            <a:r>
              <a:rPr lang="en-US" dirty="0" err="1" smtClean="0"/>
              <a:t>amoebiasis</a:t>
            </a:r>
            <a:r>
              <a:rPr lang="en-US" dirty="0" smtClean="0"/>
              <a:t>. </a:t>
            </a:r>
            <a:endParaRPr lang="en-US" dirty="0" smtClean="0"/>
          </a:p>
          <a:p>
            <a:pPr algn="just" rtl="0"/>
            <a:r>
              <a:rPr lang="en-US" dirty="0" smtClean="0"/>
              <a:t>It </a:t>
            </a:r>
            <a:r>
              <a:rPr lang="en-US" dirty="0" smtClean="0"/>
              <a:t>is a relatively non-toxic drug, the most significant </a:t>
            </a:r>
            <a:r>
              <a:rPr lang="en-US" dirty="0" smtClean="0"/>
              <a:t>adverse </a:t>
            </a:r>
            <a:r>
              <a:rPr lang="en-US" dirty="0" smtClean="0"/>
              <a:t>effect being flatulence.</a:t>
            </a:r>
          </a:p>
          <a:p>
            <a:pPr algn="just" rtl="0"/>
            <a:endParaRPr lang="ar-IQ"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rtl="0"/>
            <a:r>
              <a:rPr lang="en-US" sz="3600" b="1" dirty="0" err="1" smtClean="0">
                <a:solidFill>
                  <a:schemeClr val="accent3"/>
                </a:solidFill>
              </a:rPr>
              <a:t>Iodoquinol</a:t>
            </a:r>
            <a:r>
              <a:rPr lang="en-US" sz="3600" b="1" dirty="0" smtClean="0">
                <a:solidFill>
                  <a:schemeClr val="accent3"/>
                </a:solidFill>
              </a:rPr>
              <a:t> (</a:t>
            </a:r>
            <a:r>
              <a:rPr lang="en-US" sz="3600" b="1" dirty="0" err="1" smtClean="0">
                <a:solidFill>
                  <a:schemeClr val="accent3"/>
                </a:solidFill>
              </a:rPr>
              <a:t>di-iodohydroxyquinoline</a:t>
            </a:r>
            <a:r>
              <a:rPr lang="en-US" sz="3600" b="1" dirty="0" smtClean="0">
                <a:solidFill>
                  <a:schemeClr val="accent3"/>
                </a:solidFill>
              </a:rPr>
              <a:t>):</a:t>
            </a:r>
            <a:endParaRPr lang="ar-IQ" sz="3600"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Iodoquinol</a:t>
            </a:r>
            <a:r>
              <a:rPr lang="en-US" dirty="0" smtClean="0"/>
              <a:t> is a </a:t>
            </a:r>
            <a:r>
              <a:rPr lang="en-US" dirty="0" err="1" smtClean="0"/>
              <a:t>quinoline</a:t>
            </a:r>
            <a:r>
              <a:rPr lang="en-US" dirty="0" smtClean="0"/>
              <a:t> </a:t>
            </a:r>
            <a:r>
              <a:rPr lang="en-US" dirty="0" smtClean="0"/>
              <a:t>derivative </a:t>
            </a:r>
            <a:r>
              <a:rPr lang="en-US" dirty="0" smtClean="0"/>
              <a:t>with activity against </a:t>
            </a:r>
            <a:r>
              <a:rPr lang="en-US" u="sng" dirty="0" err="1" smtClean="0"/>
              <a:t>Entamoeba</a:t>
            </a:r>
            <a:r>
              <a:rPr lang="en-US" dirty="0" smtClean="0"/>
              <a:t> </a:t>
            </a:r>
            <a:r>
              <a:rPr lang="en-US" u="sng" dirty="0" err="1" smtClean="0"/>
              <a:t>histolytica</a:t>
            </a:r>
            <a:r>
              <a:rPr lang="en-US" dirty="0" smtClean="0"/>
              <a:t> cysts and </a:t>
            </a:r>
            <a:r>
              <a:rPr lang="en-US" dirty="0" err="1" smtClean="0"/>
              <a:t>trophozoites</a:t>
            </a:r>
            <a:r>
              <a:rPr lang="en-US" dirty="0" smtClean="0"/>
              <a:t>. </a:t>
            </a:r>
          </a:p>
          <a:p>
            <a:pPr algn="just" rtl="0"/>
            <a:r>
              <a:rPr lang="en-US" dirty="0" smtClean="0"/>
              <a:t>It is used orally to treat asymptomatic cyst </a:t>
            </a:r>
            <a:r>
              <a:rPr lang="en-US" dirty="0" err="1" smtClean="0"/>
              <a:t>excreters</a:t>
            </a:r>
            <a:r>
              <a:rPr lang="en-US" dirty="0" smtClean="0"/>
              <a:t> or, </a:t>
            </a:r>
            <a:r>
              <a:rPr lang="en-US" dirty="0" smtClean="0"/>
              <a:t>in </a:t>
            </a:r>
            <a:r>
              <a:rPr lang="en-US" dirty="0" smtClean="0"/>
              <a:t>association with another </a:t>
            </a:r>
            <a:r>
              <a:rPr lang="en-US" dirty="0" err="1" smtClean="0"/>
              <a:t>amoebicide</a:t>
            </a:r>
            <a:r>
              <a:rPr lang="en-US" dirty="0" smtClean="0"/>
              <a:t> (e.g. </a:t>
            </a:r>
            <a:r>
              <a:rPr lang="en-US" dirty="0" err="1" smtClean="0"/>
              <a:t>metronidazole</a:t>
            </a:r>
            <a:r>
              <a:rPr lang="en-US" dirty="0" smtClean="0"/>
              <a:t>), to treat extra-intestinal </a:t>
            </a:r>
            <a:r>
              <a:rPr lang="en-US" dirty="0" err="1" smtClean="0"/>
              <a:t>amoebiasis</a:t>
            </a:r>
            <a:r>
              <a:rPr lang="en-US" dirty="0" smtClean="0"/>
              <a:t>.</a:t>
            </a:r>
            <a:endParaRPr lang="ar-IQ"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Long-term use </a:t>
            </a:r>
            <a:r>
              <a:rPr lang="en-US" dirty="0" smtClean="0"/>
              <a:t>of </a:t>
            </a:r>
            <a:r>
              <a:rPr lang="en-US" dirty="0" smtClean="0"/>
              <a:t>this drug is not recommended, as neurological adverse </a:t>
            </a:r>
            <a:r>
              <a:rPr lang="en-US" dirty="0" smtClean="0"/>
              <a:t>effects </a:t>
            </a:r>
            <a:r>
              <a:rPr lang="en-US" dirty="0" smtClean="0"/>
              <a:t>include optic neuritis and peripheral neuropathy.</a:t>
            </a:r>
          </a:p>
          <a:p>
            <a:pPr algn="just" rtl="0"/>
            <a:endParaRPr lang="ar-IQ"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chemeClr val="accent3"/>
                </a:solidFill>
              </a:rPr>
              <a:t>Nitazoxanide</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normAutofit/>
          </a:bodyPr>
          <a:lstStyle/>
          <a:p>
            <a:pPr algn="just" rtl="0"/>
            <a:r>
              <a:rPr lang="en-US" dirty="0" err="1" smtClean="0"/>
              <a:t>Nitazoxanide</a:t>
            </a:r>
            <a:r>
              <a:rPr lang="en-US" dirty="0" smtClean="0"/>
              <a:t> is an inhibitor of </a:t>
            </a:r>
            <a:r>
              <a:rPr lang="en-US" dirty="0" err="1" smtClean="0"/>
              <a:t>pyruvate-ferredoxin</a:t>
            </a:r>
            <a:r>
              <a:rPr lang="en-US" dirty="0" smtClean="0"/>
              <a:t> </a:t>
            </a:r>
            <a:r>
              <a:rPr lang="en-US" dirty="0" err="1" smtClean="0"/>
              <a:t>oxidoreductase</a:t>
            </a:r>
            <a:r>
              <a:rPr lang="en-US" dirty="0" smtClean="0"/>
              <a:t>-dependent </a:t>
            </a:r>
            <a:r>
              <a:rPr lang="en-US" dirty="0" smtClean="0"/>
              <a:t>anaerobic energy metabolism in protozoa. </a:t>
            </a:r>
            <a:endParaRPr lang="en-US" dirty="0" smtClean="0"/>
          </a:p>
          <a:p>
            <a:pPr algn="just" rtl="0"/>
            <a:r>
              <a:rPr lang="en-US" dirty="0" smtClean="0"/>
              <a:t>It </a:t>
            </a:r>
            <a:r>
              <a:rPr lang="en-US" dirty="0" smtClean="0"/>
              <a:t>is a broad-spectrum agent, active </a:t>
            </a:r>
            <a:r>
              <a:rPr lang="en-US" dirty="0" smtClean="0"/>
              <a:t>against </a:t>
            </a:r>
            <a:r>
              <a:rPr lang="en-US" dirty="0" smtClean="0"/>
              <a:t>various nematodes, tapeworms and flukes, as </a:t>
            </a:r>
            <a:r>
              <a:rPr lang="en-US" dirty="0" smtClean="0"/>
              <a:t>well </a:t>
            </a:r>
            <a:r>
              <a:rPr lang="en-US" dirty="0" smtClean="0"/>
              <a:t>as intestinal protozoa and some anaerobic bacteria </a:t>
            </a:r>
            <a:r>
              <a:rPr lang="en-US" dirty="0" smtClean="0"/>
              <a:t>and </a:t>
            </a:r>
            <a:r>
              <a:rPr lang="en-US" dirty="0" smtClean="0"/>
              <a:t>viruses. </a:t>
            </a:r>
            <a:endParaRPr lang="ar-IQ"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It is administered orally in </a:t>
            </a:r>
            <a:r>
              <a:rPr lang="en-US" dirty="0" err="1" smtClean="0"/>
              <a:t>giardiasis</a:t>
            </a:r>
            <a:r>
              <a:rPr lang="en-US" dirty="0" smtClean="0"/>
              <a:t> and </a:t>
            </a:r>
            <a:r>
              <a:rPr lang="en-US" dirty="0" smtClean="0"/>
              <a:t>cryptosporidiosis</a:t>
            </a:r>
            <a:r>
              <a:rPr lang="en-US" dirty="0" smtClean="0"/>
              <a:t>. </a:t>
            </a:r>
            <a:endParaRPr lang="en-US" dirty="0" smtClean="0"/>
          </a:p>
          <a:p>
            <a:pPr algn="just" rtl="0"/>
            <a:r>
              <a:rPr lang="en-US" dirty="0" smtClean="0"/>
              <a:t>Adverse </a:t>
            </a:r>
            <a:r>
              <a:rPr lang="en-US" dirty="0" smtClean="0"/>
              <a:t>effects are usually mild, and </a:t>
            </a:r>
            <a:r>
              <a:rPr lang="en-US" dirty="0" smtClean="0"/>
              <a:t>involve </a:t>
            </a:r>
            <a:r>
              <a:rPr lang="en-US" dirty="0" smtClean="0"/>
              <a:t>the gastrointestinal tract (e.g. nausea, </a:t>
            </a:r>
            <a:r>
              <a:rPr lang="en-US" dirty="0" err="1" smtClean="0"/>
              <a:t>diarrhoea</a:t>
            </a:r>
            <a:r>
              <a:rPr lang="en-US" dirty="0" smtClean="0"/>
              <a:t> </a:t>
            </a:r>
            <a:r>
              <a:rPr lang="en-US" dirty="0" smtClean="0"/>
              <a:t>and </a:t>
            </a:r>
            <a:r>
              <a:rPr lang="en-US" dirty="0" smtClean="0"/>
              <a:t>abdominal pain).</a:t>
            </a:r>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solidFill>
                  <a:schemeClr val="accent3"/>
                </a:solidFill>
              </a:rPr>
              <a:t>Paromomycin</a:t>
            </a:r>
            <a:r>
              <a:rPr lang="en-US" b="1" dirty="0" smtClean="0">
                <a:solidFill>
                  <a:schemeClr val="accent3"/>
                </a:solidFill>
              </a:rPr>
              <a:t>:</a:t>
            </a:r>
            <a:endParaRPr lang="ar-IQ" b="1" dirty="0">
              <a:solidFill>
                <a:schemeClr val="accent3"/>
              </a:solidFill>
            </a:endParaRPr>
          </a:p>
        </p:txBody>
      </p:sp>
      <p:sp>
        <p:nvSpPr>
          <p:cNvPr id="3" name="عنصر نائب للمحتوى 2"/>
          <p:cNvSpPr>
            <a:spLocks noGrp="1"/>
          </p:cNvSpPr>
          <p:nvPr>
            <p:ph idx="1"/>
          </p:nvPr>
        </p:nvSpPr>
        <p:spPr/>
        <p:txBody>
          <a:bodyPr/>
          <a:lstStyle/>
          <a:p>
            <a:pPr algn="just" rtl="0"/>
            <a:r>
              <a:rPr lang="en-US" dirty="0" err="1" smtClean="0"/>
              <a:t>Paromomycin</a:t>
            </a:r>
            <a:r>
              <a:rPr lang="en-US" dirty="0" smtClean="0"/>
              <a:t> is an </a:t>
            </a:r>
            <a:r>
              <a:rPr lang="en-US" dirty="0" err="1" smtClean="0"/>
              <a:t>aminoglycoside</a:t>
            </a:r>
            <a:r>
              <a:rPr lang="en-US" dirty="0" smtClean="0"/>
              <a:t>, </a:t>
            </a:r>
            <a:r>
              <a:rPr lang="en-US" dirty="0" smtClean="0"/>
              <a:t>which is used </a:t>
            </a:r>
            <a:r>
              <a:rPr lang="en-US" dirty="0" smtClean="0"/>
              <a:t>to </a:t>
            </a:r>
            <a:r>
              <a:rPr lang="en-US" dirty="0" smtClean="0"/>
              <a:t>treat visceral </a:t>
            </a:r>
            <a:r>
              <a:rPr lang="en-US" dirty="0" err="1" smtClean="0"/>
              <a:t>leishmaniasis</a:t>
            </a:r>
            <a:r>
              <a:rPr lang="en-US" dirty="0" smtClean="0"/>
              <a:t> and intestinal </a:t>
            </a:r>
            <a:r>
              <a:rPr lang="en-US" dirty="0" err="1" smtClean="0"/>
              <a:t>amoebiasis</a:t>
            </a:r>
            <a:r>
              <a:rPr lang="en-US" dirty="0" smtClean="0"/>
              <a:t>. </a:t>
            </a:r>
          </a:p>
          <a:p>
            <a:pPr algn="just" rtl="0"/>
            <a:r>
              <a:rPr lang="en-US" dirty="0" smtClean="0"/>
              <a:t>It is not significantly absorbed when administered orally, </a:t>
            </a:r>
            <a:r>
              <a:rPr lang="en-US" dirty="0" smtClean="0"/>
              <a:t>and </a:t>
            </a:r>
            <a:r>
              <a:rPr lang="en-US" dirty="0" smtClean="0"/>
              <a:t>is therefore given orally for intestinal </a:t>
            </a:r>
            <a:r>
              <a:rPr lang="en-US" dirty="0" err="1" smtClean="0"/>
              <a:t>amoebiasis</a:t>
            </a:r>
            <a:r>
              <a:rPr lang="en-US" dirty="0" smtClean="0"/>
              <a:t> and </a:t>
            </a:r>
            <a:r>
              <a:rPr lang="en-US" dirty="0" smtClean="0"/>
              <a:t>by </a:t>
            </a:r>
            <a:r>
              <a:rPr lang="en-US" dirty="0" smtClean="0"/>
              <a:t>intramuscular injection for </a:t>
            </a:r>
            <a:r>
              <a:rPr lang="en-US" dirty="0" err="1" smtClean="0"/>
              <a:t>leishmaniasis</a:t>
            </a:r>
            <a:r>
              <a:rPr lang="en-US" dirty="0" smtClean="0"/>
              <a:t>.</a:t>
            </a:r>
            <a:endParaRPr lang="ar-IQ"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It </a:t>
            </a:r>
            <a:r>
              <a:rPr lang="en-US" dirty="0" smtClean="0"/>
              <a:t>showed </a:t>
            </a:r>
            <a:r>
              <a:rPr lang="en-US" dirty="0" smtClean="0"/>
              <a:t>early </a:t>
            </a:r>
            <a:r>
              <a:rPr lang="en-US" dirty="0" smtClean="0"/>
              <a:t>promise in the treatment of HIV-associated cryptosporidiosis, but subsequent trials have demonstrated </a:t>
            </a:r>
            <a:r>
              <a:rPr lang="en-US" dirty="0" smtClean="0"/>
              <a:t>that </a:t>
            </a:r>
            <a:r>
              <a:rPr lang="en-US" dirty="0" smtClean="0"/>
              <a:t>this effect is marginal at best.</a:t>
            </a:r>
            <a:endParaRPr lang="ar-IQ"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28596" y="2500306"/>
            <a:ext cx="8229600" cy="1143000"/>
          </a:xfrm>
        </p:spPr>
        <p:txBody>
          <a:bodyPr>
            <a:norm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rPr>
              <a:t>THE END</a:t>
            </a:r>
            <a:endParaRPr lang="ar-IQ"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Autofit/>
          </a:bodyPr>
          <a:lstStyle/>
          <a:p>
            <a:pPr algn="l" rtl="0"/>
            <a:r>
              <a:rPr lang="en-US" sz="3600" dirty="0" smtClean="0">
                <a:latin typeface="+mn-lt"/>
              </a:rPr>
              <a:t>The key components of treating infectious disease are:</a:t>
            </a:r>
            <a:endParaRPr lang="ar-IQ" sz="3600" dirty="0">
              <a:latin typeface="+mn-lt"/>
            </a:endParaRPr>
          </a:p>
        </p:txBody>
      </p:sp>
      <p:sp>
        <p:nvSpPr>
          <p:cNvPr id="4" name="عنصر نائب للمحتوى 3"/>
          <p:cNvSpPr>
            <a:spLocks noGrp="1"/>
          </p:cNvSpPr>
          <p:nvPr>
            <p:ph idx="1"/>
          </p:nvPr>
        </p:nvSpPr>
        <p:spPr/>
        <p:txBody>
          <a:bodyPr>
            <a:normAutofit fontScale="92500" lnSpcReduction="20000"/>
          </a:bodyPr>
          <a:lstStyle/>
          <a:p>
            <a:pPr algn="just" rtl="0">
              <a:buNone/>
            </a:pPr>
            <a:r>
              <a:rPr lang="en-US" dirty="0" smtClean="0"/>
              <a:t>•Address any identifiable predisposing factor, e.g. diabetes mellitus or known immune deficit (HIV, </a:t>
            </a:r>
            <a:r>
              <a:rPr lang="en-US" dirty="0" err="1" smtClean="0"/>
              <a:t>neutropenia</a:t>
            </a:r>
            <a:r>
              <a:rPr lang="en-US" dirty="0" smtClean="0"/>
              <a:t>).</a:t>
            </a:r>
          </a:p>
          <a:p>
            <a:pPr algn="just" rtl="0">
              <a:buNone/>
            </a:pPr>
            <a:r>
              <a:rPr lang="en-US" dirty="0" smtClean="0"/>
              <a:t>• Antimicrobial therapy.</a:t>
            </a:r>
          </a:p>
          <a:p>
            <a:pPr algn="just" rtl="0">
              <a:buNone/>
            </a:pPr>
            <a:r>
              <a:rPr lang="en-US" dirty="0" smtClean="0"/>
              <a:t>•Adjuvant therapy, without which eradication of infection is unlikely, e.g. removal of an indwelling catheter (urinary or vascular), abscess drainage or </a:t>
            </a:r>
            <a:r>
              <a:rPr lang="en-US" dirty="0" err="1" smtClean="0"/>
              <a:t>débridement</a:t>
            </a:r>
            <a:r>
              <a:rPr lang="en-US" dirty="0" smtClean="0"/>
              <a:t> of an area of </a:t>
            </a:r>
            <a:r>
              <a:rPr lang="en-US" dirty="0" err="1" smtClean="0"/>
              <a:t>necrotising</a:t>
            </a:r>
            <a:r>
              <a:rPr lang="en-US" dirty="0" smtClean="0"/>
              <a:t> fasciitis.</a:t>
            </a:r>
          </a:p>
          <a:p>
            <a:pPr algn="just" rtl="0">
              <a:buNone/>
            </a:pPr>
            <a:r>
              <a:rPr lang="en-US" dirty="0" smtClean="0"/>
              <a:t>•Treatment of the consequences of infection, e.g. the systemic inflammatory response syndrome(SIRS), inflammation and pain.</a:t>
            </a:r>
          </a:p>
          <a:p>
            <a:pPr algn="just" rtl="0"/>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1500174"/>
            <a:ext cx="8229600" cy="4526280"/>
          </a:xfrm>
        </p:spPr>
        <p:txBody>
          <a:bodyPr>
            <a:normAutofit fontScale="92500" lnSpcReduction="10000"/>
          </a:bodyPr>
          <a:lstStyle/>
          <a:p>
            <a:pPr algn="just" rtl="0"/>
            <a:r>
              <a:rPr lang="en-US" dirty="0" smtClean="0"/>
              <a:t>Factors implicated in the emergence of antimicrobial resistance include the inappropriate use of antibiotics when not indicated (e.g. in viral infections), inadequate dosage or treatment duration, excessive use of broad-spectrum agents, and use of antimicrobials as growth-promoters in agriculture. </a:t>
            </a:r>
          </a:p>
          <a:p>
            <a:pPr algn="just" rtl="0"/>
            <a:r>
              <a:rPr lang="en-US" dirty="0" smtClean="0"/>
              <a:t>However any antimicrobial use exerts a selection pressure that </a:t>
            </a:r>
            <a:r>
              <a:rPr lang="en-US" dirty="0" err="1" smtClean="0"/>
              <a:t>favours</a:t>
            </a:r>
            <a:r>
              <a:rPr lang="en-US" dirty="0" smtClean="0"/>
              <a:t> the development of resistance. </a:t>
            </a:r>
          </a:p>
          <a:p>
            <a:pPr algn="just" rtl="0"/>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Combination antimicrobial therapy may reduce the emergence of resistance. </a:t>
            </a:r>
          </a:p>
          <a:p>
            <a:pPr algn="just" rtl="0"/>
            <a:r>
              <a:rPr lang="en-US" dirty="0" smtClean="0"/>
              <a:t>This is recommended in treatment of patients infected with HIV, which is highly prone to spontaneous mutation. </a:t>
            </a:r>
          </a:p>
          <a:p>
            <a:pPr algn="just" rtl="0"/>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28596" y="1500174"/>
            <a:ext cx="8229600" cy="4526280"/>
          </a:xfrm>
        </p:spPr>
        <p:txBody>
          <a:bodyPr>
            <a:normAutofit/>
          </a:bodyPr>
          <a:lstStyle/>
          <a:p>
            <a:pPr algn="just" rtl="0"/>
            <a:r>
              <a:rPr lang="en-US" dirty="0" smtClean="0"/>
              <a:t>Despite use of combination therapy for </a:t>
            </a:r>
            <a:r>
              <a:rPr lang="en-US" u="sng" dirty="0" smtClean="0"/>
              <a:t>M</a:t>
            </a:r>
            <a:r>
              <a:rPr lang="en-US" dirty="0" smtClean="0"/>
              <a:t>. </a:t>
            </a:r>
            <a:r>
              <a:rPr lang="en-US" u="sng" dirty="0" smtClean="0"/>
              <a:t>tuberculosis</a:t>
            </a:r>
            <a:r>
              <a:rPr lang="en-US" dirty="0" smtClean="0"/>
              <a:t>, multidrug-resistant TB (MDR-TB, resistant to </a:t>
            </a:r>
            <a:r>
              <a:rPr lang="en-US" dirty="0" err="1" smtClean="0"/>
              <a:t>isoniazid</a:t>
            </a:r>
            <a:r>
              <a:rPr lang="en-US" dirty="0" smtClean="0"/>
              <a:t> and </a:t>
            </a:r>
            <a:r>
              <a:rPr lang="en-US" dirty="0" err="1" smtClean="0"/>
              <a:t>rifampicin</a:t>
            </a:r>
            <a:r>
              <a:rPr lang="en-US" dirty="0" smtClean="0"/>
              <a:t>) and extremely drug-resistant TB (XDR-TB, resistant to </a:t>
            </a:r>
            <a:r>
              <a:rPr lang="en-US" dirty="0" err="1" smtClean="0"/>
              <a:t>isoniazid</a:t>
            </a:r>
            <a:r>
              <a:rPr lang="en-US" dirty="0" smtClean="0"/>
              <a:t> and </a:t>
            </a:r>
            <a:r>
              <a:rPr lang="en-US" dirty="0" err="1" smtClean="0"/>
              <a:t>rifampicin</a:t>
            </a:r>
            <a:r>
              <a:rPr lang="en-US" dirty="0" smtClean="0"/>
              <a:t>, any </a:t>
            </a:r>
            <a:r>
              <a:rPr lang="en-US" dirty="0" err="1" smtClean="0"/>
              <a:t>fluoroquinolone</a:t>
            </a:r>
            <a:r>
              <a:rPr lang="en-US" dirty="0" smtClean="0"/>
              <a:t>, and at least one </a:t>
            </a:r>
            <a:r>
              <a:rPr lang="en-US" dirty="0" err="1" smtClean="0"/>
              <a:t>injectable</a:t>
            </a:r>
            <a:r>
              <a:rPr lang="en-US" dirty="0" smtClean="0"/>
              <a:t> antimicrobial </a:t>
            </a:r>
            <a:r>
              <a:rPr lang="en-US" dirty="0" err="1" smtClean="0"/>
              <a:t>antituberculous</a:t>
            </a:r>
            <a:r>
              <a:rPr lang="en-US" dirty="0" smtClean="0"/>
              <a:t> agent) have been reported worldwide and are increasing in incidence.</a:t>
            </a:r>
          </a:p>
          <a:p>
            <a:pPr algn="just" rtl="0"/>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Duration of therapy:</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sz="half" idx="1"/>
          </p:nvPr>
        </p:nvSpPr>
        <p:spPr/>
        <p:txBody>
          <a:bodyPr>
            <a:normAutofit lnSpcReduction="10000"/>
          </a:bodyPr>
          <a:lstStyle/>
          <a:p>
            <a:pPr algn="just" rtl="0"/>
            <a:r>
              <a:rPr lang="en-US" dirty="0" smtClean="0"/>
              <a:t>Treatment duration generally reflects severity of infection and the accessibility of the infected site to antimicrobial agents. </a:t>
            </a:r>
          </a:p>
          <a:p>
            <a:pPr algn="just" rtl="0"/>
            <a:r>
              <a:rPr lang="en-US" dirty="0" smtClean="0"/>
              <a:t>For most infections there is limited clinical evidence available to support a specific duration of treatment.</a:t>
            </a:r>
            <a:endParaRPr lang="ar-IQ" dirty="0"/>
          </a:p>
        </p:txBody>
      </p:sp>
      <p:pic>
        <p:nvPicPr>
          <p:cNvPr id="5122" name="Picture 2"/>
          <p:cNvPicPr>
            <a:picLocks noGrp="1" noChangeAspect="1" noChangeArrowheads="1"/>
          </p:cNvPicPr>
          <p:nvPr>
            <p:ph sz="half" idx="2"/>
          </p:nvPr>
        </p:nvPicPr>
        <p:blipFill>
          <a:blip r:embed="rId2"/>
          <a:srcRect/>
          <a:stretch>
            <a:fillRect/>
          </a:stretch>
        </p:blipFill>
        <p:spPr bwMode="auto">
          <a:xfrm>
            <a:off x="4643438" y="1500174"/>
            <a:ext cx="4143404"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When initial therapy is intravenous, it is often possible to switch to oral therapy after a patient has been </a:t>
            </a:r>
            <a:r>
              <a:rPr lang="en-US" dirty="0" err="1" smtClean="0"/>
              <a:t>apyrexial</a:t>
            </a:r>
            <a:r>
              <a:rPr lang="en-US" dirty="0" smtClean="0"/>
              <a:t> for approximately 48 hours. </a:t>
            </a:r>
          </a:p>
          <a:p>
            <a:pPr algn="just" rtl="0"/>
            <a:r>
              <a:rPr lang="en-US" dirty="0" smtClean="0"/>
              <a:t>In the absence of specific guidance, antimicrobial therapy should be stopped when there is no longer any clinical evidence of infection.</a:t>
            </a:r>
          </a:p>
          <a:p>
            <a:pPr algn="just" rtl="0"/>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Antimicrobial prophylaxis: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عنصر نائب للمحتوى 3"/>
          <p:cNvSpPr>
            <a:spLocks noGrp="1"/>
          </p:cNvSpPr>
          <p:nvPr>
            <p:ph sz="half" idx="1"/>
          </p:nvPr>
        </p:nvSpPr>
        <p:spPr>
          <a:xfrm>
            <a:off x="457200" y="1645920"/>
            <a:ext cx="3686172" cy="4526280"/>
          </a:xfrm>
        </p:spPr>
        <p:txBody>
          <a:bodyPr/>
          <a:lstStyle/>
          <a:p>
            <a:pPr algn="just" rtl="0"/>
            <a:r>
              <a:rPr lang="en-US" dirty="0" smtClean="0"/>
              <a:t>Prophylaxis is used when there is a risk of infection from a procedure or exposure</a:t>
            </a:r>
            <a:endParaRPr lang="ar-IQ" dirty="0"/>
          </a:p>
        </p:txBody>
      </p:sp>
      <p:pic>
        <p:nvPicPr>
          <p:cNvPr id="6146" name="Picture 2"/>
          <p:cNvPicPr>
            <a:picLocks noGrp="1" noChangeAspect="1" noChangeArrowheads="1"/>
          </p:cNvPicPr>
          <p:nvPr>
            <p:ph sz="half" idx="2"/>
          </p:nvPr>
        </p:nvPicPr>
        <p:blipFill>
          <a:blip r:embed="rId2"/>
          <a:srcRect/>
          <a:stretch>
            <a:fillRect/>
          </a:stretch>
        </p:blipFill>
        <p:spPr bwMode="auto">
          <a:xfrm>
            <a:off x="4429125" y="1500174"/>
            <a:ext cx="407196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 It may be combined with (or replaced by) passive </a:t>
            </a:r>
            <a:r>
              <a:rPr lang="en-US" dirty="0" err="1" smtClean="0"/>
              <a:t>immunisation</a:t>
            </a:r>
            <a:r>
              <a:rPr lang="en-US" dirty="0" smtClean="0"/>
              <a:t>. </a:t>
            </a:r>
          </a:p>
          <a:p>
            <a:pPr algn="just" rtl="0"/>
            <a:r>
              <a:rPr lang="en-US" dirty="0" smtClean="0"/>
              <a:t>Ideally, prophylaxis should be of short duration, have minimal adverse effects and not encourage growth of resistant pathogens.</a:t>
            </a:r>
          </a:p>
          <a:p>
            <a:pPr algn="just" rtl="0"/>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 and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pharmacodynamics</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ar-IQ"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r>
              <a:rPr lang="en-US" dirty="0" smtClean="0"/>
              <a:t>Pharmacokinetics of antimicrobial agents determine whether adequate concentrations are obtained at the primary site of infection and likely areas of dissemination. </a:t>
            </a:r>
          </a:p>
          <a:p>
            <a:pPr algn="just" rtl="0"/>
            <a:r>
              <a:rPr lang="en-US" dirty="0" smtClean="0"/>
              <a:t>Septic patients often have poor gastrointestinal absorption, so the preferred initial route of therapy is intravenous. </a:t>
            </a:r>
          </a:p>
          <a:p>
            <a:pPr algn="just" rtl="0"/>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Knowledge of anticipated antimicrobial drug concentrations at sites of infection is critical. </a:t>
            </a:r>
          </a:p>
          <a:p>
            <a:pPr algn="just" rtl="0"/>
            <a:r>
              <a:rPr lang="en-US" dirty="0" smtClean="0"/>
              <a:t>For example, achieving a ‘therapeutic’ blood level of </a:t>
            </a:r>
            <a:r>
              <a:rPr lang="en-US" dirty="0" err="1" smtClean="0"/>
              <a:t>gentamicin</a:t>
            </a:r>
            <a:r>
              <a:rPr lang="en-US" dirty="0" smtClean="0"/>
              <a:t> is of little practical use in treating meningitis, as CSF penetration of the drug is severely limited.</a:t>
            </a:r>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Knowledge of routes of elimination is also critical in antimicrobial therapy; for instance, a urinary tract infection is more appropriately treated with a drug that is excreted unchanged in the urine than one which is fully eliminated by hepatic metabolism.</a:t>
            </a:r>
          </a:p>
          <a:p>
            <a:pPr algn="just" rtl="0"/>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For communicable disease, treatment must also take into account contacts of the infected patient, and may include infection prevention and control activities such as isolation, antimicrobial prophylaxis, vaccination and contact tracing.</a:t>
            </a:r>
          </a:p>
          <a:p>
            <a:pPr algn="just" rtl="0"/>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Pharmacodynamics</a:t>
            </a:r>
            <a:r>
              <a:rPr lang="en-US" dirty="0" smtClean="0"/>
              <a:t> describes the relationship between antimicrobial concentration and microbial killing. </a:t>
            </a:r>
          </a:p>
          <a:p>
            <a:pPr algn="just" rtl="0"/>
            <a:r>
              <a:rPr lang="en-US" dirty="0" smtClean="0"/>
              <a:t>For many agents, antimicrobial effect can be </a:t>
            </a:r>
            <a:r>
              <a:rPr lang="en-US" dirty="0" err="1" smtClean="0"/>
              <a:t>categorised</a:t>
            </a:r>
            <a:r>
              <a:rPr lang="en-US" dirty="0" smtClean="0"/>
              <a:t> as concentration-dependent or time-dependent. </a:t>
            </a:r>
          </a:p>
          <a:p>
            <a:pPr algn="just" rtl="0"/>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maximum concentration achieved is </a:t>
            </a:r>
            <a:r>
              <a:rPr lang="en-US" dirty="0" err="1" smtClean="0"/>
              <a:t>C</a:t>
            </a:r>
            <a:r>
              <a:rPr lang="en-US" baseline="-25000" dirty="0" err="1" smtClean="0"/>
              <a:t>max</a:t>
            </a:r>
            <a:r>
              <a:rPr lang="en-US" baseline="-25000" dirty="0" smtClean="0"/>
              <a:t> </a:t>
            </a:r>
            <a:r>
              <a:rPr lang="en-US" dirty="0" smtClean="0"/>
              <a:t>and the measure of overall exposure is the area under the curve (AUC). </a:t>
            </a:r>
          </a:p>
          <a:p>
            <a:pPr algn="just" rtl="0"/>
            <a:r>
              <a:rPr lang="en-US" dirty="0" smtClean="0"/>
              <a:t>The efficacy of antimicrobial agents whose killing is concentration-dependent (e.g. </a:t>
            </a:r>
            <a:r>
              <a:rPr lang="en-US" dirty="0" err="1" smtClean="0"/>
              <a:t>aminoglycosides</a:t>
            </a:r>
            <a:r>
              <a:rPr lang="en-US" dirty="0" smtClean="0"/>
              <a:t>) increases with the amount by which </a:t>
            </a:r>
            <a:r>
              <a:rPr lang="en-US" dirty="0" err="1" smtClean="0"/>
              <a:t>C</a:t>
            </a:r>
            <a:r>
              <a:rPr lang="en-US" baseline="-25000" dirty="0" err="1" smtClean="0"/>
              <a:t>max</a:t>
            </a:r>
            <a:r>
              <a:rPr lang="en-US" baseline="-25000" dirty="0" smtClean="0"/>
              <a:t> </a:t>
            </a:r>
            <a:r>
              <a:rPr lang="en-US" dirty="0" smtClean="0"/>
              <a:t>exceeds the minimum inhibitory concentration (</a:t>
            </a:r>
            <a:r>
              <a:rPr lang="en-US" dirty="0" err="1" smtClean="0"/>
              <a:t>C</a:t>
            </a:r>
            <a:r>
              <a:rPr lang="en-US" baseline="-25000" dirty="0" err="1" smtClean="0"/>
              <a:t>max</a:t>
            </a:r>
            <a:r>
              <a:rPr lang="en-US" dirty="0" err="1" smtClean="0"/>
              <a:t>:MIC</a:t>
            </a:r>
            <a:r>
              <a:rPr lang="en-US" dirty="0" smtClean="0"/>
              <a:t> ratio).</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For this reason, it has become customary to administer </a:t>
            </a:r>
            <a:r>
              <a:rPr lang="en-US" dirty="0" err="1" smtClean="0"/>
              <a:t>aminoglycosides</a:t>
            </a:r>
            <a:r>
              <a:rPr lang="en-US" dirty="0" smtClean="0"/>
              <a:t> (e.g. </a:t>
            </a:r>
            <a:r>
              <a:rPr lang="en-US" dirty="0" err="1" smtClean="0"/>
              <a:t>gentamicin</a:t>
            </a:r>
            <a:r>
              <a:rPr lang="en-US" dirty="0" smtClean="0"/>
              <a:t>) infrequently at high doses (e.g. 7mg/kg) rather than frequently at low doses. </a:t>
            </a:r>
          </a:p>
          <a:p>
            <a:pPr algn="just" rtl="0"/>
            <a:r>
              <a:rPr lang="en-US" dirty="0" smtClean="0"/>
              <a:t>This has the added advantage of </a:t>
            </a:r>
            <a:r>
              <a:rPr lang="en-US" dirty="0" err="1" smtClean="0"/>
              <a:t>minimising</a:t>
            </a:r>
            <a:r>
              <a:rPr lang="en-US" dirty="0" smtClean="0"/>
              <a:t> toxicity by reducing the likelihood of drug accumulation. </a:t>
            </a:r>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Conversely, the β-</a:t>
            </a:r>
            <a:r>
              <a:rPr lang="en-US" dirty="0" err="1" smtClean="0"/>
              <a:t>lactam</a:t>
            </a:r>
            <a:r>
              <a:rPr lang="en-US" dirty="0" smtClean="0"/>
              <a:t> antibiotics, </a:t>
            </a:r>
            <a:r>
              <a:rPr lang="en-US" dirty="0" err="1" smtClean="0"/>
              <a:t>macrolides</a:t>
            </a:r>
            <a:r>
              <a:rPr lang="en-US" dirty="0" smtClean="0"/>
              <a:t> and </a:t>
            </a:r>
            <a:r>
              <a:rPr lang="en-US" dirty="0" err="1" smtClean="0"/>
              <a:t>clindamycin</a:t>
            </a:r>
            <a:r>
              <a:rPr lang="en-US" dirty="0" smtClean="0"/>
              <a:t> exhibit time-dependent killing, and their efficacy depends on </a:t>
            </a:r>
            <a:r>
              <a:rPr lang="en-US" dirty="0" err="1" smtClean="0"/>
              <a:t>C</a:t>
            </a:r>
            <a:r>
              <a:rPr lang="en-US" baseline="-25000" dirty="0" err="1" smtClean="0"/>
              <a:t>max</a:t>
            </a:r>
            <a:r>
              <a:rPr lang="en-US" dirty="0" smtClean="0"/>
              <a:t> exceeding the MIC for a certain time (which is different for each class of agent). </a:t>
            </a:r>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This is reflected in the dosing interval of </a:t>
            </a:r>
            <a:r>
              <a:rPr lang="en-US" dirty="0" err="1" smtClean="0"/>
              <a:t>benzylpenicillin</a:t>
            </a:r>
            <a:r>
              <a:rPr lang="en-US" dirty="0" smtClean="0"/>
              <a:t>, which is usually given every 4 hours in severe infection (e.g. meningococcal meningitis), and may be administered by continuous intravenous infusion.</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For other antimicrobial agents the relationships between MIC, </a:t>
            </a:r>
            <a:r>
              <a:rPr lang="en-US" dirty="0" err="1" smtClean="0"/>
              <a:t>C</a:t>
            </a:r>
            <a:r>
              <a:rPr lang="en-US" baseline="-25000" dirty="0" err="1" smtClean="0"/>
              <a:t>max</a:t>
            </a:r>
            <a:r>
              <a:rPr lang="en-US" baseline="-25000" dirty="0" smtClean="0"/>
              <a:t> </a:t>
            </a:r>
            <a:r>
              <a:rPr lang="en-US" dirty="0" smtClean="0"/>
              <a:t>and AUC are more complex and often less well understood. </a:t>
            </a:r>
          </a:p>
          <a:p>
            <a:pPr algn="just" rtl="0"/>
            <a:r>
              <a:rPr lang="en-US" dirty="0" smtClean="0"/>
              <a:t>With some agents bacterial inhibition persists after antimicrobial exposure (post-antibiotic and post-antibiotic sub-MIC effects).</a:t>
            </a:r>
          </a:p>
          <a:p>
            <a:pPr algn="just" rtl="0"/>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4000" dirty="0" smtClean="0">
                <a:solidFill>
                  <a:srgbClr val="FF0000"/>
                </a:solidFill>
              </a:rPr>
              <a:t>Therapeutic drug monitoring:</a:t>
            </a:r>
            <a:endParaRPr lang="ar-IQ" sz="4000" dirty="0">
              <a:solidFill>
                <a:srgbClr val="FF0000"/>
              </a:solidFill>
            </a:endParaRPr>
          </a:p>
        </p:txBody>
      </p:sp>
      <p:sp>
        <p:nvSpPr>
          <p:cNvPr id="3" name="عنصر نائب للمحتوى 2"/>
          <p:cNvSpPr>
            <a:spLocks noGrp="1"/>
          </p:cNvSpPr>
          <p:nvPr>
            <p:ph idx="1"/>
          </p:nvPr>
        </p:nvSpPr>
        <p:spPr/>
        <p:txBody>
          <a:bodyPr>
            <a:normAutofit/>
          </a:bodyPr>
          <a:lstStyle/>
          <a:p>
            <a:pPr algn="just" rtl="0"/>
            <a:r>
              <a:rPr lang="en-US" dirty="0" smtClean="0"/>
              <a:t>Therapeutic drug monitoring is used to confirm non-toxic levels of antimicrobial agents with a low therapeutic index (e.g. </a:t>
            </a:r>
            <a:r>
              <a:rPr lang="en-US" dirty="0" err="1" smtClean="0"/>
              <a:t>aminoglycosides</a:t>
            </a:r>
            <a:r>
              <a:rPr lang="en-US" dirty="0" smtClean="0"/>
              <a:t>), and to confirm effective levels (if these are known) of agents with marked inter-patient pharmacokinetic variability (e.g. </a:t>
            </a:r>
            <a:r>
              <a:rPr lang="en-US" dirty="0" err="1" smtClean="0"/>
              <a:t>vancomycin</a:t>
            </a:r>
            <a:r>
              <a:rPr lang="en-US" dirty="0" smtClean="0"/>
              <a:t>, </a:t>
            </a:r>
            <a:r>
              <a:rPr lang="en-US" dirty="0" err="1" smtClean="0"/>
              <a:t>itraconazole</a:t>
            </a:r>
            <a:r>
              <a:rPr lang="en-US" dirty="0" smtClean="0"/>
              <a:t>). </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Specific recommendations for monitoring depend on individual drugs and regimens, so specialist advice should be sought. </a:t>
            </a:r>
          </a:p>
          <a:p>
            <a:pPr algn="just" rtl="0"/>
            <a:r>
              <a:rPr lang="en-US" dirty="0" smtClean="0"/>
              <a:t>For instance, different pre- and post-dose levels of </a:t>
            </a:r>
            <a:r>
              <a:rPr lang="en-US" dirty="0" err="1" smtClean="0"/>
              <a:t>gentamicin</a:t>
            </a:r>
            <a:r>
              <a:rPr lang="en-US" dirty="0" smtClean="0"/>
              <a:t> are recommended depending on whether it is being used in traditional divided doses, once daily or for synergy in </a:t>
            </a:r>
            <a:r>
              <a:rPr lang="en-US" dirty="0" err="1" smtClean="0"/>
              <a:t>endocarditis</a:t>
            </a:r>
            <a:r>
              <a:rPr lang="en-US" dirty="0" smtClean="0"/>
              <a:t>.</a:t>
            </a:r>
          </a:p>
          <a:p>
            <a:pPr algn="just" rtl="0"/>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Beta-</a:t>
            </a: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lactam</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antibiotics:</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These antibiotics have a β-</a:t>
            </a:r>
            <a:r>
              <a:rPr lang="en-US" dirty="0" err="1" smtClean="0"/>
              <a:t>lactam</a:t>
            </a:r>
            <a:r>
              <a:rPr lang="en-US" dirty="0" smtClean="0"/>
              <a:t> ring structure and exert a bactericidal action by inhibiting enzymes involved in cell wall synthesis (penicillin-binding proteins, PBP). </a:t>
            </a:r>
          </a:p>
          <a:p>
            <a:pPr algn="just" rtl="0">
              <a:buNone/>
            </a:pPr>
            <a:endParaRPr lang="en-US" dirty="0" smtClean="0"/>
          </a:p>
          <a:p>
            <a:pPr algn="just" rtl="0"/>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Principles of antimicrobial therapy:</a:t>
            </a:r>
            <a:endParaRPr lang="ar-IQ"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sz="3600" dirty="0" smtClean="0"/>
              <a:t>When infection is diagnosed, it is often important to start antimicrobial therapy promptly. </a:t>
            </a:r>
          </a:p>
          <a:p>
            <a:pPr algn="just" rtl="0"/>
            <a:endParaRPr lang="ar-IQ"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19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a:bodyPr>
          <a:lstStyle/>
          <a:p>
            <a:pPr algn="just" rtl="0">
              <a:buNone/>
            </a:pPr>
            <a:r>
              <a:rPr lang="en-US" dirty="0" smtClean="0"/>
              <a:t>• Good drug levels are achieved in lung, kidney, bone, muscle and liver, and in pleural, synovial, pericardial and peritoneal fluids.</a:t>
            </a:r>
          </a:p>
          <a:p>
            <a:pPr algn="just" rtl="0">
              <a:buNone/>
            </a:pPr>
            <a:r>
              <a:rPr lang="en-US" dirty="0" smtClean="0"/>
              <a:t>• CSF levels are low, except in the presence of inflammation.</a:t>
            </a:r>
          </a:p>
          <a:p>
            <a:pPr algn="just" rtl="0">
              <a:buNone/>
            </a:pPr>
            <a:r>
              <a:rPr lang="en-US" dirty="0" smtClean="0"/>
              <a:t>• Activity is not inhibited in abscess (e.g. by low pH and PO</a:t>
            </a:r>
            <a:r>
              <a:rPr lang="en-US" baseline="-25000" dirty="0" smtClean="0"/>
              <a:t>2</a:t>
            </a:r>
            <a:r>
              <a:rPr lang="en-US" dirty="0" smtClean="0"/>
              <a:t>, high protein and </a:t>
            </a:r>
            <a:r>
              <a:rPr lang="en-US" dirty="0" err="1" smtClean="0"/>
              <a:t>polymorphonuclear</a:t>
            </a:r>
            <a:r>
              <a:rPr lang="en-US" dirty="0" smtClean="0"/>
              <a:t> cells).</a:t>
            </a:r>
          </a:p>
          <a:p>
            <a:pPr algn="just" rtl="0">
              <a:buNone/>
            </a:pPr>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500034" y="1500174"/>
            <a:ext cx="4038600" cy="4526280"/>
          </a:xfrm>
        </p:spPr>
        <p:txBody>
          <a:bodyPr>
            <a:normAutofit lnSpcReduction="10000"/>
          </a:bodyPr>
          <a:lstStyle/>
          <a:p>
            <a:pPr algn="just" rtl="0">
              <a:buNone/>
            </a:pPr>
            <a:r>
              <a:rPr lang="en-US" dirty="0" smtClean="0"/>
              <a:t>•</a:t>
            </a:r>
            <a:r>
              <a:rPr lang="el-GR" dirty="0" smtClean="0"/>
              <a:t>β</a:t>
            </a:r>
            <a:r>
              <a:rPr lang="en-US" dirty="0" smtClean="0"/>
              <a:t>-</a:t>
            </a:r>
            <a:r>
              <a:rPr lang="en-US" dirty="0" err="1" smtClean="0"/>
              <a:t>lactams</a:t>
            </a:r>
            <a:r>
              <a:rPr lang="en-US" dirty="0" smtClean="0"/>
              <a:t> are subject to an ‘</a:t>
            </a:r>
            <a:r>
              <a:rPr lang="en-US" dirty="0" err="1" smtClean="0"/>
              <a:t>inoculum</a:t>
            </a:r>
            <a:r>
              <a:rPr lang="en-US" dirty="0" smtClean="0"/>
              <a:t> effect’—activity is reduced in the presence of a high organism burden (PBP expression is down-regulated by high organism density).</a:t>
            </a:r>
          </a:p>
          <a:p>
            <a:pPr algn="just" rtl="0">
              <a:buNone/>
            </a:pPr>
            <a:r>
              <a:rPr lang="en-US" dirty="0" smtClean="0"/>
              <a:t>•Generally safe in pregnancy (except </a:t>
            </a:r>
            <a:r>
              <a:rPr lang="en-US" dirty="0" err="1" smtClean="0"/>
              <a:t>imipenem</a:t>
            </a:r>
            <a:r>
              <a:rPr lang="en-US" dirty="0" smtClean="0"/>
              <a:t>/</a:t>
            </a:r>
            <a:r>
              <a:rPr lang="en-US" dirty="0" err="1" smtClean="0"/>
              <a:t>cilastatin</a:t>
            </a:r>
            <a:r>
              <a:rPr lang="en-US" dirty="0" smtClean="0"/>
              <a:t>).</a:t>
            </a:r>
          </a:p>
          <a:p>
            <a:pPr algn="just" rtl="0">
              <a:buNone/>
            </a:pPr>
            <a:endParaRPr lang="ar-IQ" dirty="0"/>
          </a:p>
        </p:txBody>
      </p:sp>
      <p:pic>
        <p:nvPicPr>
          <p:cNvPr id="9218" name="Picture 2"/>
          <p:cNvPicPr>
            <a:picLocks noGrp="1" noChangeAspect="1" noChangeArrowheads="1"/>
          </p:cNvPicPr>
          <p:nvPr>
            <p:ph sz="half" idx="2"/>
          </p:nvPr>
        </p:nvPicPr>
        <p:blipFill>
          <a:blip r:embed="rId2"/>
          <a:srcRect/>
          <a:stretch>
            <a:fillRect/>
          </a:stretch>
        </p:blipFill>
        <p:spPr bwMode="auto">
          <a:xfrm>
            <a:off x="4786315" y="1428736"/>
            <a:ext cx="400052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reactions: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عنصر نائب للمحتوى 4"/>
          <p:cNvSpPr>
            <a:spLocks noGrp="1"/>
          </p:cNvSpPr>
          <p:nvPr>
            <p:ph idx="1"/>
          </p:nvPr>
        </p:nvSpPr>
        <p:spPr>
          <a:xfrm>
            <a:off x="428596" y="1500174"/>
            <a:ext cx="8229600" cy="4526280"/>
          </a:xfrm>
        </p:spPr>
        <p:txBody>
          <a:bodyPr>
            <a:normAutofit/>
          </a:bodyPr>
          <a:lstStyle/>
          <a:p>
            <a:pPr algn="just" rtl="0"/>
            <a:r>
              <a:rPr lang="en-US" dirty="0" err="1" smtClean="0"/>
              <a:t>Generalised</a:t>
            </a:r>
            <a:r>
              <a:rPr lang="en-US" dirty="0" smtClean="0"/>
              <a:t> allergy to penicillin occurs in 0.7–10% of cases and anaphylaxis in 0.004–0.015%. Over 90% of patients with infectious mononucleosis develop a rash if given </a:t>
            </a:r>
            <a:r>
              <a:rPr lang="en-US" dirty="0" err="1" smtClean="0"/>
              <a:t>aminopenicillins</a:t>
            </a:r>
            <a:r>
              <a:rPr lang="en-US" dirty="0" smtClean="0"/>
              <a:t>; this does not imply lasting allergy. </a:t>
            </a:r>
          </a:p>
          <a:p>
            <a:pPr algn="just" rtl="0"/>
            <a:r>
              <a:rPr lang="en-US" dirty="0" smtClean="0"/>
              <a:t>The relationship between allergy to penicillin and allergy to </a:t>
            </a:r>
            <a:r>
              <a:rPr lang="en-US" dirty="0" err="1" smtClean="0"/>
              <a:t>cephalosporins</a:t>
            </a:r>
            <a:r>
              <a:rPr lang="en-US" dirty="0" smtClean="0"/>
              <a:t> depends on the specific cephalosporin used.</a:t>
            </a:r>
            <a:endParaRPr lang="ar-IQ"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500034" y="1500174"/>
            <a:ext cx="8229600" cy="4526280"/>
          </a:xfrm>
        </p:spPr>
        <p:txBody>
          <a:bodyPr>
            <a:normAutofit/>
          </a:bodyPr>
          <a:lstStyle/>
          <a:p>
            <a:pPr algn="just" rtl="0"/>
            <a:r>
              <a:rPr lang="en-US" dirty="0" smtClean="0"/>
              <a:t>Although there is significant cross-reactivity with first-generation </a:t>
            </a:r>
            <a:r>
              <a:rPr lang="en-US" dirty="0" err="1" smtClean="0"/>
              <a:t>cephalosporins</a:t>
            </a:r>
            <a:r>
              <a:rPr lang="en-US" dirty="0" smtClean="0"/>
              <a:t>, cross-reactivity to second- and third-generation </a:t>
            </a:r>
            <a:r>
              <a:rPr lang="en-US" dirty="0" err="1" smtClean="0"/>
              <a:t>cephalosporins</a:t>
            </a:r>
            <a:r>
              <a:rPr lang="en-US" dirty="0" smtClean="0"/>
              <a:t> is much less common (and may be negligible with some agents). </a:t>
            </a:r>
          </a:p>
          <a:p>
            <a:pPr algn="just" rtl="0"/>
            <a:r>
              <a:rPr lang="en-US" dirty="0" smtClean="0"/>
              <a:t>However, it is usually recommended to avoid </a:t>
            </a:r>
            <a:r>
              <a:rPr lang="en-US" dirty="0" err="1" smtClean="0"/>
              <a:t>cephalosporins</a:t>
            </a:r>
            <a:r>
              <a:rPr lang="en-US" dirty="0" smtClean="0"/>
              <a:t> in patients who have a type 1 penicillin allergy (e.g. anaphylaxis, </a:t>
            </a:r>
            <a:r>
              <a:rPr lang="en-US" dirty="0" err="1" smtClean="0"/>
              <a:t>urticaria</a:t>
            </a:r>
            <a:r>
              <a:rPr lang="en-US" dirty="0" smtClean="0"/>
              <a:t>, </a:t>
            </a:r>
            <a:r>
              <a:rPr lang="en-US" dirty="0" err="1" smtClean="0"/>
              <a:t>angio-oedema</a:t>
            </a:r>
            <a:r>
              <a:rPr lang="en-US" dirty="0" smtClean="0"/>
              <a:t>).</a:t>
            </a:r>
          </a:p>
          <a:p>
            <a:pPr algn="just" rtl="0"/>
            <a:endParaRPr lang="ar-IQ"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Gastrointestinal upset and </a:t>
            </a:r>
            <a:r>
              <a:rPr lang="en-US" dirty="0" err="1" smtClean="0"/>
              <a:t>diarrhoea</a:t>
            </a:r>
            <a:r>
              <a:rPr lang="en-US" dirty="0" smtClean="0"/>
              <a:t> are common, and a mild reversible hepatitis is well </a:t>
            </a:r>
            <a:r>
              <a:rPr lang="en-US" dirty="0" err="1" smtClean="0"/>
              <a:t>recognised</a:t>
            </a:r>
            <a:r>
              <a:rPr lang="en-US" dirty="0" smtClean="0"/>
              <a:t> with many </a:t>
            </a:r>
            <a:r>
              <a:rPr lang="el-GR" dirty="0" smtClean="0"/>
              <a:t>β-</a:t>
            </a:r>
            <a:r>
              <a:rPr lang="en-US" dirty="0" err="1" smtClean="0"/>
              <a:t>lactams</a:t>
            </a:r>
            <a:r>
              <a:rPr lang="en-US" dirty="0" smtClean="0"/>
              <a:t>. </a:t>
            </a:r>
          </a:p>
          <a:p>
            <a:pPr algn="just" rtl="0"/>
            <a:r>
              <a:rPr lang="en-US" dirty="0" smtClean="0"/>
              <a:t>Leucopenia, thrombocytopenia and coagulation deficiencies can occur. </a:t>
            </a:r>
          </a:p>
          <a:p>
            <a:pPr algn="just" rtl="0"/>
            <a:r>
              <a:rPr lang="en-US" dirty="0" smtClean="0"/>
              <a:t>Interstitial nephritis and increased renal damage in combination with </a:t>
            </a:r>
            <a:r>
              <a:rPr lang="en-US" dirty="0" err="1" smtClean="0"/>
              <a:t>aminoglycosides</a:t>
            </a:r>
            <a:r>
              <a:rPr lang="en-US" dirty="0" smtClean="0"/>
              <a:t> are also </a:t>
            </a:r>
            <a:r>
              <a:rPr lang="en-US" dirty="0" err="1" smtClean="0"/>
              <a:t>recognised</a:t>
            </a:r>
            <a:r>
              <a:rPr lang="en-US" dirty="0" smtClean="0"/>
              <a:t>.</a:t>
            </a:r>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Seizures and encephalopathy have been reported, particularly with high doses in the presence of renal insufficiency. </a:t>
            </a:r>
          </a:p>
          <a:p>
            <a:pPr algn="just" rtl="0"/>
            <a:r>
              <a:rPr lang="en-US" dirty="0" err="1" smtClean="0"/>
              <a:t>Thrombophlebitis</a:t>
            </a:r>
            <a:r>
              <a:rPr lang="en-US" dirty="0" smtClean="0"/>
              <a:t> occurs in up to 5% of patients receiving </a:t>
            </a:r>
            <a:r>
              <a:rPr lang="en-US" dirty="0" err="1" smtClean="0"/>
              <a:t>parenteral</a:t>
            </a:r>
            <a:r>
              <a:rPr lang="en-US" dirty="0" smtClean="0"/>
              <a:t> β-</a:t>
            </a:r>
            <a:r>
              <a:rPr lang="en-US" dirty="0" err="1" smtClean="0"/>
              <a:t>lactams</a:t>
            </a:r>
            <a:r>
              <a:rPr lang="en-US" dirty="0" smtClean="0"/>
              <a:t>. </a:t>
            </a:r>
          </a:p>
          <a:p>
            <a:pPr algn="just" rtl="0"/>
            <a:r>
              <a:rPr lang="en-US" dirty="0" smtClean="0"/>
              <a:t>Direct </a:t>
            </a:r>
            <a:r>
              <a:rPr lang="en-US" dirty="0" err="1" smtClean="0"/>
              <a:t>intrathecal</a:t>
            </a:r>
            <a:r>
              <a:rPr lang="en-US" dirty="0" smtClean="0"/>
              <a:t> injection of a β-</a:t>
            </a:r>
            <a:r>
              <a:rPr lang="en-US" dirty="0" err="1" smtClean="0"/>
              <a:t>lactam</a:t>
            </a:r>
            <a:r>
              <a:rPr lang="en-US" dirty="0" smtClean="0"/>
              <a:t> is contraindicated.</a:t>
            </a:r>
          </a:p>
          <a:p>
            <a:pPr algn="just" rtl="0"/>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Drug interactions: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a:xfrm>
            <a:off x="428596" y="1500174"/>
            <a:ext cx="8229600" cy="4526280"/>
          </a:xfrm>
        </p:spPr>
        <p:txBody>
          <a:bodyPr/>
          <a:lstStyle/>
          <a:p>
            <a:pPr algn="just" rtl="0"/>
            <a:r>
              <a:rPr lang="en-US" dirty="0" smtClean="0"/>
              <a:t>Synergism occurs in combination with </a:t>
            </a:r>
            <a:r>
              <a:rPr lang="en-US" dirty="0" err="1" smtClean="0"/>
              <a:t>aminoglycosides</a:t>
            </a:r>
            <a:r>
              <a:rPr lang="en-US" dirty="0" smtClean="0"/>
              <a:t>. </a:t>
            </a:r>
          </a:p>
          <a:p>
            <a:pPr algn="just" rtl="0"/>
            <a:r>
              <a:rPr lang="en-US" dirty="0" smtClean="0"/>
              <a:t>Simultaneous dual </a:t>
            </a:r>
            <a:r>
              <a:rPr lang="el-GR" dirty="0" smtClean="0"/>
              <a:t>β-</a:t>
            </a:r>
            <a:r>
              <a:rPr lang="en-US" dirty="0" err="1" smtClean="0"/>
              <a:t>lactam</a:t>
            </a:r>
            <a:r>
              <a:rPr lang="en-US" dirty="0" smtClean="0"/>
              <a:t> administration can result in either synergy or antagonism. </a:t>
            </a:r>
          </a:p>
          <a:p>
            <a:pPr algn="just" rtl="0"/>
            <a:r>
              <a:rPr lang="en-US" dirty="0" smtClean="0"/>
              <a:t>Ampicillin decreases the biological effect of oral contraceptives and the whole class is significantly affected by concurrent administration of </a:t>
            </a:r>
            <a:r>
              <a:rPr lang="en-US" dirty="0" err="1" smtClean="0"/>
              <a:t>probenecid</a:t>
            </a:r>
            <a:r>
              <a:rPr lang="en-US" dirty="0" smtClean="0"/>
              <a:t>, producing a 2–4-fold increase in the peak serum concentration.</a:t>
            </a:r>
          </a:p>
          <a:p>
            <a:pPr algn="just" rtl="0"/>
            <a:endParaRPr lang="ar-IQ"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53536"/>
            <a:ext cx="8186766" cy="1143000"/>
          </a:xfrm>
        </p:spPr>
        <p:txBody>
          <a:bodyPr/>
          <a:lstStyle/>
          <a:p>
            <a:pPr algn="just" rtl="0"/>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Penicillins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lstStyle/>
          <a:p>
            <a:pPr algn="just" rtl="0"/>
            <a:r>
              <a:rPr lang="en-US" dirty="0" smtClean="0"/>
              <a:t>Natural </a:t>
            </a:r>
            <a:r>
              <a:rPr lang="en-US" dirty="0" err="1" smtClean="0"/>
              <a:t>penicillins</a:t>
            </a:r>
            <a:r>
              <a:rPr lang="en-US" dirty="0" smtClean="0"/>
              <a:t> are primarily effective against Gram-positive organisms (except staphylococci, most of which produce a </a:t>
            </a:r>
            <a:r>
              <a:rPr lang="en-US" dirty="0" err="1" smtClean="0"/>
              <a:t>penicillinase</a:t>
            </a:r>
            <a:r>
              <a:rPr lang="en-US" dirty="0" smtClean="0"/>
              <a:t>) and anaerobic organisms. </a:t>
            </a:r>
          </a:p>
          <a:p>
            <a:pPr algn="just" rtl="0"/>
            <a:r>
              <a:rPr lang="en-US" u="sng" dirty="0" smtClean="0"/>
              <a:t>Strep</a:t>
            </a:r>
            <a:r>
              <a:rPr lang="en-US" dirty="0" smtClean="0"/>
              <a:t>. </a:t>
            </a:r>
            <a:r>
              <a:rPr lang="en-US" u="sng" dirty="0" err="1" smtClean="0"/>
              <a:t>pyogenes</a:t>
            </a:r>
            <a:r>
              <a:rPr lang="en-US" dirty="0" smtClean="0"/>
              <a:t> has remained sensitive to natural </a:t>
            </a:r>
            <a:r>
              <a:rPr lang="en-US" dirty="0" err="1" smtClean="0"/>
              <a:t>penicillins</a:t>
            </a:r>
            <a:r>
              <a:rPr lang="en-US" dirty="0" smtClean="0"/>
              <a:t> world-wide. </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prevalence of penicillin resistance in </a:t>
            </a:r>
            <a:r>
              <a:rPr lang="en-US" u="sng" dirty="0" smtClean="0"/>
              <a:t>Strep</a:t>
            </a:r>
            <a:r>
              <a:rPr lang="en-US" dirty="0" smtClean="0"/>
              <a:t>. </a:t>
            </a:r>
            <a:r>
              <a:rPr lang="en-US" u="sng" dirty="0" err="1" smtClean="0"/>
              <a:t>pneumoniae</a:t>
            </a:r>
            <a:r>
              <a:rPr lang="en-US" dirty="0" smtClean="0"/>
              <a:t> in Europe in 2006 was 9%. </a:t>
            </a:r>
          </a:p>
          <a:p>
            <a:pPr algn="just" rtl="0"/>
            <a:r>
              <a:rPr lang="en-US" dirty="0" smtClean="0"/>
              <a:t>This figure includes both low- and high-level resistance (non-severe infections with low-level resistant strains may be treated with high-dose </a:t>
            </a:r>
            <a:r>
              <a:rPr lang="en-US" dirty="0" err="1" smtClean="0"/>
              <a:t>penicillins</a:t>
            </a:r>
            <a:r>
              <a:rPr lang="en-US" dirty="0" smtClean="0"/>
              <a:t>).</a:t>
            </a:r>
          </a:p>
          <a:p>
            <a:pPr algn="just" rtl="0"/>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Penicillinase</a:t>
            </a:r>
            <a:r>
              <a:rPr lang="en-US" dirty="0" smtClean="0"/>
              <a:t>-resistant </a:t>
            </a:r>
            <a:r>
              <a:rPr lang="en-US" dirty="0" err="1" smtClean="0"/>
              <a:t>penicillins</a:t>
            </a:r>
            <a:r>
              <a:rPr lang="en-US" dirty="0" smtClean="0"/>
              <a:t> are the mainstay of treatment for infections with </a:t>
            </a:r>
            <a:r>
              <a:rPr lang="en-US" u="sng" dirty="0" smtClean="0"/>
              <a:t>Staph</a:t>
            </a:r>
            <a:r>
              <a:rPr lang="en-US" dirty="0" smtClean="0"/>
              <a:t>. </a:t>
            </a:r>
            <a:r>
              <a:rPr lang="en-US" u="sng" dirty="0" err="1" smtClean="0"/>
              <a:t>aureus</a:t>
            </a:r>
            <a:r>
              <a:rPr lang="en-US" dirty="0" smtClean="0"/>
              <a:t>, other than </a:t>
            </a:r>
            <a:r>
              <a:rPr lang="en-US" dirty="0" err="1" smtClean="0"/>
              <a:t>meticillin</a:t>
            </a:r>
            <a:r>
              <a:rPr lang="en-US" dirty="0" smtClean="0"/>
              <a:t>-resistant strains (MRSA). </a:t>
            </a:r>
          </a:p>
          <a:p>
            <a:pPr algn="just" rtl="0"/>
            <a:r>
              <a:rPr lang="en-US" dirty="0" smtClean="0"/>
              <a:t>In 2006 24% of invasive </a:t>
            </a:r>
            <a:r>
              <a:rPr lang="en-US" u="sng" dirty="0" smtClean="0"/>
              <a:t>Staph</a:t>
            </a:r>
            <a:r>
              <a:rPr lang="en-US" dirty="0" smtClean="0"/>
              <a:t>. </a:t>
            </a:r>
            <a:r>
              <a:rPr lang="en-US" u="sng" dirty="0" err="1" smtClean="0"/>
              <a:t>aureus</a:t>
            </a:r>
            <a:r>
              <a:rPr lang="en-US" dirty="0" smtClean="0"/>
              <a:t> isolates in Europe were </a:t>
            </a:r>
            <a:r>
              <a:rPr lang="en-US" dirty="0" err="1" smtClean="0"/>
              <a:t>meticillin</a:t>
            </a:r>
            <a:r>
              <a:rPr lang="en-US" dirty="0" smtClean="0"/>
              <a:t>-resistant.</a:t>
            </a:r>
          </a:p>
          <a:p>
            <a:pPr algn="just" rtl="0"/>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Aminopenicillins</a:t>
            </a:r>
            <a:r>
              <a:rPr lang="en-US" dirty="0" smtClean="0"/>
              <a:t> have the same spectrum of activity as the natural </a:t>
            </a:r>
            <a:r>
              <a:rPr lang="en-US" dirty="0" err="1" smtClean="0"/>
              <a:t>penicillins</a:t>
            </a:r>
            <a:r>
              <a:rPr lang="en-US" dirty="0" smtClean="0"/>
              <a:t>, with additional Gram-negative cover against </a:t>
            </a:r>
            <a:r>
              <a:rPr lang="en-US" dirty="0" err="1" smtClean="0"/>
              <a:t>Enterobacteriaceae</a:t>
            </a:r>
            <a:r>
              <a:rPr lang="en-US" dirty="0" smtClean="0"/>
              <a:t>. </a:t>
            </a:r>
            <a:endParaRPr lang="ar-IQ"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Amoxicillin has much better oral absorption than </a:t>
            </a:r>
            <a:r>
              <a:rPr lang="en-US" dirty="0" err="1" smtClean="0"/>
              <a:t>ampicillin</a:t>
            </a:r>
            <a:r>
              <a:rPr lang="en-US" dirty="0" smtClean="0"/>
              <a:t>. </a:t>
            </a:r>
          </a:p>
          <a:p>
            <a:pPr algn="just" rtl="0"/>
            <a:r>
              <a:rPr lang="en-US" dirty="0" smtClean="0"/>
              <a:t>Resistance to these agents is widespread (57% of </a:t>
            </a:r>
            <a:r>
              <a:rPr lang="en-US" u="sng" dirty="0" smtClean="0"/>
              <a:t>E</a:t>
            </a:r>
            <a:r>
              <a:rPr lang="en-US" dirty="0" smtClean="0"/>
              <a:t>. </a:t>
            </a:r>
            <a:r>
              <a:rPr lang="en-US" u="sng" dirty="0" smtClean="0"/>
              <a:t>coli</a:t>
            </a:r>
            <a:r>
              <a:rPr lang="en-US" dirty="0" smtClean="0"/>
              <a:t> in the UK in 2006), mainly due to β-</a:t>
            </a:r>
            <a:r>
              <a:rPr lang="en-US" dirty="0" err="1" smtClean="0"/>
              <a:t>lactamase</a:t>
            </a:r>
            <a:r>
              <a:rPr lang="en-US" dirty="0" smtClean="0"/>
              <a:t> production, but can be overcome by the addition of β-</a:t>
            </a:r>
            <a:r>
              <a:rPr lang="en-US" dirty="0" err="1" smtClean="0"/>
              <a:t>lactamase</a:t>
            </a:r>
            <a:r>
              <a:rPr lang="en-US" dirty="0" smtClean="0"/>
              <a:t> inhibitors (</a:t>
            </a:r>
            <a:r>
              <a:rPr lang="en-US" dirty="0" err="1" smtClean="0"/>
              <a:t>clavulanic</a:t>
            </a:r>
            <a:r>
              <a:rPr lang="en-US" dirty="0" smtClean="0"/>
              <a:t> acid or </a:t>
            </a:r>
            <a:r>
              <a:rPr lang="en-US" dirty="0" err="1" smtClean="0"/>
              <a:t>sulbactam</a:t>
            </a:r>
            <a:r>
              <a:rPr lang="en-US" dirty="0" smtClean="0"/>
              <a:t>).</a:t>
            </a:r>
          </a:p>
          <a:p>
            <a:pPr algn="just" rtl="0"/>
            <a:endParaRPr lang="ar-IQ"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Carboxy</a:t>
            </a:r>
            <a:r>
              <a:rPr lang="en-US" dirty="0" smtClean="0"/>
              <a:t>- and </a:t>
            </a:r>
            <a:r>
              <a:rPr lang="en-US" dirty="0" err="1" smtClean="0"/>
              <a:t>ureidopenicillins</a:t>
            </a:r>
            <a:r>
              <a:rPr lang="en-US" dirty="0" smtClean="0"/>
              <a:t> are particularly active against Gram-negative organisms, especially </a:t>
            </a:r>
            <a:r>
              <a:rPr lang="en-US" u="sng" dirty="0" smtClean="0"/>
              <a:t>Pseudomonas</a:t>
            </a:r>
            <a:r>
              <a:rPr lang="en-US" dirty="0" smtClean="0"/>
              <a:t> spp. which are resistant to the </a:t>
            </a:r>
            <a:r>
              <a:rPr lang="en-US" dirty="0" err="1" smtClean="0"/>
              <a:t>aminopenicillins</a:t>
            </a:r>
            <a:r>
              <a:rPr lang="en-US" dirty="0" smtClean="0"/>
              <a:t>. </a:t>
            </a:r>
          </a:p>
          <a:p>
            <a:pPr algn="just" rtl="0"/>
            <a:r>
              <a:rPr lang="en-US" dirty="0" smtClean="0"/>
              <a:t>Beta-</a:t>
            </a:r>
            <a:r>
              <a:rPr lang="en-US" dirty="0" err="1" smtClean="0"/>
              <a:t>lactamase</a:t>
            </a:r>
            <a:r>
              <a:rPr lang="en-US" dirty="0" smtClean="0"/>
              <a:t> inhibitors may be added to extend their spectrum of activity.</a:t>
            </a:r>
          </a:p>
          <a:p>
            <a:pPr algn="just" rtl="0"/>
            <a:endParaRPr lang="ar-IQ"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rtl="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Cephalosporins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and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cephamycins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ar-IQ"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lstStyle/>
          <a:p>
            <a:pPr algn="just" rtl="0"/>
            <a:r>
              <a:rPr lang="en-US" dirty="0" err="1" smtClean="0"/>
              <a:t>Cephalosporins</a:t>
            </a:r>
            <a:r>
              <a:rPr lang="en-US" dirty="0" smtClean="0"/>
              <a:t> are safe and reliable and have a broad spectrum of activity. </a:t>
            </a:r>
          </a:p>
          <a:p>
            <a:pPr algn="just" rtl="0"/>
            <a:r>
              <a:rPr lang="en-US" dirty="0" smtClean="0"/>
              <a:t>The more active compounds are only available in intravenous form. </a:t>
            </a:r>
          </a:p>
          <a:p>
            <a:pPr algn="just" rtl="0"/>
            <a:r>
              <a:rPr lang="en-US" dirty="0" smtClean="0"/>
              <a:t>They are significantly associated with </a:t>
            </a:r>
            <a:r>
              <a:rPr lang="en-US" u="sng" dirty="0" smtClean="0"/>
              <a:t>C</a:t>
            </a:r>
            <a:r>
              <a:rPr lang="en-US" dirty="0" smtClean="0"/>
              <a:t>. </a:t>
            </a:r>
            <a:r>
              <a:rPr lang="en-US" u="sng" dirty="0" err="1" smtClean="0"/>
              <a:t>difficile</a:t>
            </a:r>
            <a:r>
              <a:rPr lang="en-US" dirty="0" smtClean="0"/>
              <a:t> infection (CDI).</a:t>
            </a:r>
            <a:endParaRPr lang="ar-IQ"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group has no activity against </a:t>
            </a:r>
            <a:r>
              <a:rPr lang="en-US" u="sng" dirty="0" err="1" smtClean="0"/>
              <a:t>Enterococcus</a:t>
            </a:r>
            <a:r>
              <a:rPr lang="en-US" dirty="0" smtClean="0"/>
              <a:t> spp. and little anti-anaerobic activity (with the exception of </a:t>
            </a:r>
            <a:r>
              <a:rPr lang="en-US" dirty="0" err="1" smtClean="0"/>
              <a:t>cephamycins</a:t>
            </a:r>
            <a:r>
              <a:rPr lang="en-US" dirty="0" smtClean="0"/>
              <a:t>). </a:t>
            </a:r>
          </a:p>
          <a:p>
            <a:pPr algn="just" rtl="0"/>
            <a:r>
              <a:rPr lang="en-US" dirty="0" err="1" smtClean="0"/>
              <a:t>Cephalosporins</a:t>
            </a:r>
            <a:r>
              <a:rPr lang="en-US" dirty="0" smtClean="0"/>
              <a:t> are arranged in ‘generations’.</a:t>
            </a:r>
          </a:p>
          <a:p>
            <a:pPr algn="just" rtl="0"/>
            <a:endParaRPr lang="ar-IQ"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  •</a:t>
            </a:r>
            <a:r>
              <a:rPr lang="en-US" dirty="0" smtClean="0">
                <a:solidFill>
                  <a:srgbClr val="FF0000"/>
                </a:solidFill>
              </a:rPr>
              <a:t>First-generation</a:t>
            </a:r>
            <a:r>
              <a:rPr lang="en-US" dirty="0" smtClean="0"/>
              <a:t> compounds have excellent activity against Gram-positive organisms and some activity against Gram-negative ones. Many of them are potentially </a:t>
            </a:r>
            <a:r>
              <a:rPr lang="en-US" dirty="0" err="1" smtClean="0"/>
              <a:t>nephrotoxic</a:t>
            </a:r>
            <a:r>
              <a:rPr lang="en-US" dirty="0" smtClean="0"/>
              <a:t>.</a:t>
            </a:r>
          </a:p>
          <a:p>
            <a:pPr algn="just" rtl="0">
              <a:buNone/>
            </a:pPr>
            <a:endParaRPr lang="ar-IQ"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 </a:t>
            </a:r>
            <a:r>
              <a:rPr lang="en-US" dirty="0" smtClean="0">
                <a:solidFill>
                  <a:srgbClr val="FF0000"/>
                </a:solidFill>
              </a:rPr>
              <a:t>Second-generation</a:t>
            </a:r>
            <a:r>
              <a:rPr lang="en-US" dirty="0" smtClean="0"/>
              <a:t> drugs retain Gram-positive activity but have extended Gram-negative activity. </a:t>
            </a:r>
            <a:r>
              <a:rPr lang="en-US" dirty="0" err="1" smtClean="0"/>
              <a:t>Cephamycins</a:t>
            </a:r>
            <a:r>
              <a:rPr lang="en-US" dirty="0" smtClean="0"/>
              <a:t> (e.g. </a:t>
            </a:r>
            <a:r>
              <a:rPr lang="en-US" dirty="0" err="1" smtClean="0"/>
              <a:t>cefoxitin</a:t>
            </a:r>
            <a:r>
              <a:rPr lang="en-US" dirty="0" smtClean="0"/>
              <a:t>), which are included in this group, have good activity against anaerobic Gram-negative bacilli.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Antimicrobial action and spectrum:</a:t>
            </a:r>
            <a:endParaRPr lang="ar-IQ"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r>
              <a:rPr lang="en-US" dirty="0" smtClean="0"/>
              <a:t>Antimicrobial agents bring about killing by inhibiting, damaging or destroying a target that is a required component of the organism. </a:t>
            </a:r>
          </a:p>
          <a:p>
            <a:pPr algn="just" rtl="0"/>
            <a:r>
              <a:rPr lang="en-US" dirty="0" smtClean="0"/>
              <a:t>Every antimicrobial agent is able to kill a specific range of microorganisms, and this must be considered in selecting appropriate antimicrobial therapy. </a:t>
            </a:r>
            <a:endParaRPr lang="ar-IQ"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1500174"/>
            <a:ext cx="8229600" cy="4526280"/>
          </a:xfrm>
        </p:spPr>
        <p:txBody>
          <a:bodyPr>
            <a:normAutofit lnSpcReduction="10000"/>
          </a:bodyPr>
          <a:lstStyle/>
          <a:p>
            <a:pPr algn="just" rtl="0">
              <a:buNone/>
            </a:pPr>
            <a:r>
              <a:rPr lang="en-US" dirty="0" smtClean="0"/>
              <a:t>•</a:t>
            </a:r>
            <a:r>
              <a:rPr lang="en-US" dirty="0" smtClean="0">
                <a:solidFill>
                  <a:srgbClr val="FF0000"/>
                </a:solidFill>
              </a:rPr>
              <a:t>Third-generation </a:t>
            </a:r>
            <a:r>
              <a:rPr lang="en-US" dirty="0" smtClean="0"/>
              <a:t>agents further improve anti-Gram-negative cover. For some (e.g. </a:t>
            </a:r>
            <a:r>
              <a:rPr lang="en-US" dirty="0" err="1" smtClean="0"/>
              <a:t>ceftazidime</a:t>
            </a:r>
            <a:r>
              <a:rPr lang="en-US" dirty="0" smtClean="0"/>
              <a:t>), this is extended to include </a:t>
            </a:r>
            <a:r>
              <a:rPr lang="en-US" u="sng" dirty="0" smtClean="0"/>
              <a:t>Pseudomonas</a:t>
            </a:r>
            <a:r>
              <a:rPr lang="en-US" dirty="0" smtClean="0"/>
              <a:t> spp. </a:t>
            </a:r>
            <a:r>
              <a:rPr lang="en-US" dirty="0" err="1" smtClean="0"/>
              <a:t>Cefotaxime</a:t>
            </a:r>
            <a:r>
              <a:rPr lang="en-US" dirty="0" smtClean="0"/>
              <a:t> and </a:t>
            </a:r>
            <a:r>
              <a:rPr lang="en-US" dirty="0" err="1" smtClean="0"/>
              <a:t>ceftriaxone</a:t>
            </a:r>
            <a:r>
              <a:rPr lang="en-US" dirty="0" smtClean="0"/>
              <a:t> have excellent Gram-negative activity and retain good activity against </a:t>
            </a:r>
            <a:r>
              <a:rPr lang="en-US" u="sng" dirty="0" smtClean="0"/>
              <a:t>Strep</a:t>
            </a:r>
            <a:r>
              <a:rPr lang="en-US" dirty="0" smtClean="0"/>
              <a:t>. </a:t>
            </a:r>
            <a:r>
              <a:rPr lang="en-US" u="sng" dirty="0" err="1" smtClean="0"/>
              <a:t>pneumoniae</a:t>
            </a:r>
            <a:r>
              <a:rPr lang="en-US" dirty="0" smtClean="0"/>
              <a:t> and </a:t>
            </a:r>
            <a:r>
              <a:rPr lang="el-GR" dirty="0" smtClean="0"/>
              <a:t>β</a:t>
            </a:r>
            <a:r>
              <a:rPr lang="en-US" dirty="0" smtClean="0"/>
              <a:t>-</a:t>
            </a:r>
            <a:r>
              <a:rPr lang="en-US" dirty="0" err="1" smtClean="0"/>
              <a:t>haemolytic</a:t>
            </a:r>
            <a:r>
              <a:rPr lang="en-US" dirty="0" smtClean="0"/>
              <a:t> streptococci. </a:t>
            </a:r>
            <a:r>
              <a:rPr lang="en-US" dirty="0" err="1" smtClean="0"/>
              <a:t>Ceftriaxone</a:t>
            </a:r>
            <a:r>
              <a:rPr lang="en-US" dirty="0" smtClean="0"/>
              <a:t> is administered once daily, and is therefore a suitable agent for outpatient antimicrobial therapy.</a:t>
            </a:r>
          </a:p>
          <a:p>
            <a:pPr algn="just" rtl="0">
              <a:buNone/>
            </a:pPr>
            <a:endParaRPr lang="ar-IQ"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a:t>
            </a:r>
            <a:r>
              <a:rPr lang="en-US" dirty="0" smtClean="0">
                <a:solidFill>
                  <a:srgbClr val="FF0000"/>
                </a:solidFill>
              </a:rPr>
              <a:t>Fourth-generation </a:t>
            </a:r>
            <a:r>
              <a:rPr lang="en-US" dirty="0" smtClean="0"/>
              <a:t>agents have an extremely broad spectrum of activity, including </a:t>
            </a:r>
            <a:r>
              <a:rPr lang="en-US" u="sng" dirty="0" smtClean="0"/>
              <a:t>Pseudomonas</a:t>
            </a:r>
            <a:r>
              <a:rPr lang="en-US" dirty="0" smtClean="0"/>
              <a:t> spp., </a:t>
            </a:r>
            <a:r>
              <a:rPr lang="en-US" u="sng" dirty="0" smtClean="0"/>
              <a:t>Staph</a:t>
            </a:r>
            <a:r>
              <a:rPr lang="en-US" dirty="0" smtClean="0"/>
              <a:t>. </a:t>
            </a:r>
            <a:r>
              <a:rPr lang="en-US" u="sng" dirty="0" err="1" smtClean="0"/>
              <a:t>aureus</a:t>
            </a:r>
            <a:r>
              <a:rPr lang="en-US" dirty="0" smtClean="0"/>
              <a:t> and streptococci.</a:t>
            </a:r>
          </a:p>
          <a:p>
            <a:pPr algn="just" rtl="0">
              <a:buNone/>
            </a:pPr>
            <a:r>
              <a:rPr lang="en-US" dirty="0" smtClean="0"/>
              <a:t>•</a:t>
            </a:r>
            <a:r>
              <a:rPr lang="en-US" dirty="0" smtClean="0">
                <a:solidFill>
                  <a:srgbClr val="FF0000"/>
                </a:solidFill>
              </a:rPr>
              <a:t>‘Next generation’ </a:t>
            </a:r>
            <a:r>
              <a:rPr lang="en-US" dirty="0" smtClean="0"/>
              <a:t>agents have a fourth-generation spectrum enhanced to include MRSA.</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Monobactams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lstStyle/>
          <a:p>
            <a:pPr algn="just" rtl="0"/>
            <a:r>
              <a:rPr lang="en-US" dirty="0" err="1" smtClean="0"/>
              <a:t>Aztreonam</a:t>
            </a:r>
            <a:r>
              <a:rPr lang="en-US" dirty="0" smtClean="0"/>
              <a:t> is the only agent available in this class. </a:t>
            </a:r>
          </a:p>
          <a:p>
            <a:pPr algn="just" rtl="0"/>
            <a:r>
              <a:rPr lang="en-US" dirty="0" smtClean="0"/>
              <a:t>It has excellent Gram-negative activity but no useful activity against Gram-positive organisms or anaerobes. </a:t>
            </a:r>
          </a:p>
          <a:p>
            <a:pPr algn="just" rtl="0"/>
            <a:r>
              <a:rPr lang="en-US" dirty="0" smtClean="0"/>
              <a:t>It is available only as a </a:t>
            </a:r>
            <a:r>
              <a:rPr lang="en-US" dirty="0" err="1" smtClean="0"/>
              <a:t>parenteral</a:t>
            </a:r>
            <a:r>
              <a:rPr lang="en-US" dirty="0" smtClean="0"/>
              <a:t> preparation. </a:t>
            </a:r>
          </a:p>
          <a:p>
            <a:pPr algn="just" rtl="0"/>
            <a:r>
              <a:rPr lang="en-US" dirty="0" smtClean="0"/>
              <a:t>It can be used safely in penicillin-allergic patients.</a:t>
            </a:r>
          </a:p>
          <a:p>
            <a:pPr algn="just" rtl="0"/>
            <a:endParaRPr lang="ar-IQ"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Carbapenems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lstStyle/>
          <a:p>
            <a:pPr algn="just" rtl="0"/>
            <a:r>
              <a:rPr lang="en-US" dirty="0" smtClean="0"/>
              <a:t>These have the broadest antibiotic activity of the β-</a:t>
            </a:r>
            <a:r>
              <a:rPr lang="en-US" dirty="0" err="1" smtClean="0"/>
              <a:t>lactam</a:t>
            </a:r>
            <a:r>
              <a:rPr lang="en-US" dirty="0" smtClean="0"/>
              <a:t> antibiotics and include activity against anaerobes. </a:t>
            </a:r>
          </a:p>
          <a:p>
            <a:pPr algn="just" rtl="0"/>
            <a:r>
              <a:rPr lang="en-US" dirty="0" smtClean="0"/>
              <a:t>They are available in intravenous formulation only.</a:t>
            </a:r>
          </a:p>
          <a:p>
            <a:pPr algn="just" rtl="0"/>
            <a:endParaRPr lang="ar-IQ"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Macrolide</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and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lincosamide</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antibiotics:</a:t>
            </a:r>
            <a:endParaRPr lang="ar-IQ"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dirty="0" err="1" smtClean="0"/>
              <a:t>Macrolides</a:t>
            </a:r>
            <a:r>
              <a:rPr lang="en-US" dirty="0" smtClean="0"/>
              <a:t> (erythromycin, </a:t>
            </a:r>
            <a:r>
              <a:rPr lang="en-US" dirty="0" err="1" smtClean="0"/>
              <a:t>clarithromycin</a:t>
            </a:r>
            <a:r>
              <a:rPr lang="en-US" dirty="0" smtClean="0"/>
              <a:t> and </a:t>
            </a:r>
            <a:r>
              <a:rPr lang="en-US" dirty="0" err="1" smtClean="0"/>
              <a:t>azithromycin</a:t>
            </a:r>
            <a:r>
              <a:rPr lang="en-US" dirty="0" smtClean="0"/>
              <a:t>) and </a:t>
            </a:r>
            <a:r>
              <a:rPr lang="en-US" dirty="0" err="1" smtClean="0"/>
              <a:t>lincosamides</a:t>
            </a:r>
            <a:r>
              <a:rPr lang="en-US" dirty="0" smtClean="0"/>
              <a:t> (</a:t>
            </a:r>
            <a:r>
              <a:rPr lang="en-US" dirty="0" err="1" smtClean="0"/>
              <a:t>lincomycin</a:t>
            </a:r>
            <a:r>
              <a:rPr lang="en-US" dirty="0" smtClean="0"/>
              <a:t>, </a:t>
            </a:r>
            <a:r>
              <a:rPr lang="en-US" dirty="0" err="1" smtClean="0"/>
              <a:t>clindamycin</a:t>
            </a:r>
            <a:r>
              <a:rPr lang="en-US" dirty="0" smtClean="0"/>
              <a:t>) have related properties and are </a:t>
            </a:r>
            <a:r>
              <a:rPr lang="en-US" dirty="0" err="1" smtClean="0"/>
              <a:t>bacteriostatic</a:t>
            </a:r>
            <a:r>
              <a:rPr lang="en-US" dirty="0" smtClean="0"/>
              <a:t> agents. </a:t>
            </a:r>
          </a:p>
          <a:p>
            <a:pPr algn="just" rtl="0"/>
            <a:r>
              <a:rPr lang="en-US" dirty="0" smtClean="0"/>
              <a:t>Both classes bind to the same element of the ribosome so they are potentially competitive and should not be administered together. </a:t>
            </a:r>
            <a:endParaRPr lang="ar-IQ"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Macrolides</a:t>
            </a:r>
            <a:r>
              <a:rPr lang="en-US" dirty="0" smtClean="0"/>
              <a:t> are used in Gram-positive infections in penicillin-allergic patients and in </a:t>
            </a:r>
            <a:r>
              <a:rPr lang="en-US" u="sng" dirty="0" err="1" smtClean="0"/>
              <a:t>Mycoplasma</a:t>
            </a:r>
            <a:r>
              <a:rPr lang="en-US" dirty="0" smtClean="0"/>
              <a:t> and </a:t>
            </a:r>
            <a:r>
              <a:rPr lang="en-US" u="sng" dirty="0" smtClean="0"/>
              <a:t>Chlamydia</a:t>
            </a:r>
            <a:r>
              <a:rPr lang="en-US" dirty="0" smtClean="0"/>
              <a:t> infections. </a:t>
            </a:r>
          </a:p>
          <a:p>
            <a:pPr algn="just" rtl="0"/>
            <a:r>
              <a:rPr lang="en-US" dirty="0" smtClean="0"/>
              <a:t>Erythromycin is administered 6-hourly and </a:t>
            </a:r>
            <a:r>
              <a:rPr lang="en-US" dirty="0" err="1" smtClean="0"/>
              <a:t>clarithromycin</a:t>
            </a:r>
            <a:r>
              <a:rPr lang="en-US" dirty="0" smtClean="0"/>
              <a:t> 12-hourly. </a:t>
            </a:r>
          </a:p>
          <a:p>
            <a:pPr algn="just" rtl="0"/>
            <a:endParaRPr lang="ar-IQ"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long intracellular half-life of </a:t>
            </a:r>
            <a:r>
              <a:rPr lang="en-US" dirty="0" err="1" smtClean="0"/>
              <a:t>azithromycin</a:t>
            </a:r>
            <a:r>
              <a:rPr lang="en-US" dirty="0" smtClean="0"/>
              <a:t> allows single-dose/short-course therapy for genitourinary </a:t>
            </a:r>
            <a:r>
              <a:rPr lang="en-US" u="sng" dirty="0" smtClean="0"/>
              <a:t>Chlamydia</a:t>
            </a:r>
            <a:r>
              <a:rPr lang="en-US" dirty="0" smtClean="0"/>
              <a:t>/</a:t>
            </a:r>
            <a:r>
              <a:rPr lang="en-US" u="sng" dirty="0" err="1" smtClean="0"/>
              <a:t>Mycoplasma</a:t>
            </a:r>
            <a:r>
              <a:rPr lang="en-US" dirty="0" smtClean="0"/>
              <a:t> spp. infections. </a:t>
            </a:r>
          </a:p>
          <a:p>
            <a:pPr algn="just" rtl="0"/>
            <a:r>
              <a:rPr lang="en-US" dirty="0" err="1" smtClean="0"/>
              <a:t>Clarithromycin</a:t>
            </a:r>
            <a:r>
              <a:rPr lang="en-US" dirty="0" smtClean="0"/>
              <a:t> and </a:t>
            </a:r>
            <a:r>
              <a:rPr lang="en-US" dirty="0" err="1" smtClean="0"/>
              <a:t>azithromycin</a:t>
            </a:r>
            <a:r>
              <a:rPr lang="en-US" dirty="0" smtClean="0"/>
              <a:t> are also used to treat </a:t>
            </a:r>
            <a:r>
              <a:rPr lang="en-US" dirty="0" err="1" smtClean="0"/>
              <a:t>legionellosis</a:t>
            </a:r>
            <a:r>
              <a:rPr lang="en-US" dirty="0" smtClean="0"/>
              <a:t>.</a:t>
            </a:r>
          </a:p>
          <a:p>
            <a:pPr algn="just" rtl="0"/>
            <a:endParaRPr lang="ar-IQ"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err="1" smtClean="0"/>
              <a:t>Macrolides</a:t>
            </a:r>
            <a:r>
              <a:rPr lang="en-US" dirty="0" smtClean="0"/>
              <a:t>:</a:t>
            </a:r>
          </a:p>
          <a:p>
            <a:pPr algn="just" rtl="0">
              <a:buNone/>
            </a:pPr>
            <a:r>
              <a:rPr lang="en-US" dirty="0" smtClean="0"/>
              <a:t>• Variable bioavailability.</a:t>
            </a:r>
          </a:p>
          <a:p>
            <a:pPr algn="just" rtl="0">
              <a:buNone/>
            </a:pPr>
            <a:r>
              <a:rPr lang="en-US" dirty="0" smtClean="0"/>
              <a:t>• Short half-life (except </a:t>
            </a:r>
            <a:r>
              <a:rPr lang="en-US" dirty="0" err="1" smtClean="0"/>
              <a:t>azithromycin</a:t>
            </a:r>
            <a:r>
              <a:rPr lang="en-US" dirty="0" smtClean="0"/>
              <a:t>).</a:t>
            </a:r>
          </a:p>
          <a:p>
            <a:pPr algn="just" rtl="0">
              <a:buNone/>
            </a:pPr>
            <a:r>
              <a:rPr lang="en-US" dirty="0" smtClean="0"/>
              <a:t>• High protein binding.</a:t>
            </a:r>
          </a:p>
          <a:p>
            <a:pPr algn="just" rtl="0">
              <a:buNone/>
            </a:pPr>
            <a:r>
              <a:rPr lang="en-US" dirty="0" smtClean="0"/>
              <a:t>• Excellent intracellular accumulation.</a:t>
            </a:r>
          </a:p>
          <a:p>
            <a:pPr algn="just" rtl="0">
              <a:buNone/>
            </a:pPr>
            <a:endParaRPr lang="ar-IQ"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err="1" smtClean="0"/>
              <a:t>Lincosamides</a:t>
            </a:r>
            <a:r>
              <a:rPr lang="en-US" dirty="0" smtClean="0"/>
              <a:t> (e.g. </a:t>
            </a:r>
            <a:r>
              <a:rPr lang="en-US" dirty="0" err="1" smtClean="0"/>
              <a:t>clindamycin</a:t>
            </a:r>
            <a:r>
              <a:rPr lang="en-US" dirty="0" smtClean="0"/>
              <a:t>):</a:t>
            </a:r>
          </a:p>
          <a:p>
            <a:pPr algn="just" rtl="0">
              <a:buNone/>
            </a:pPr>
            <a:r>
              <a:rPr lang="en-US" dirty="0" smtClean="0"/>
              <a:t>• Good bioavailability.</a:t>
            </a:r>
          </a:p>
          <a:p>
            <a:pPr algn="just" rtl="0">
              <a:buNone/>
            </a:pPr>
            <a:r>
              <a:rPr lang="en-US" dirty="0" smtClean="0"/>
              <a:t>• Food has no effect on absorption.</a:t>
            </a:r>
          </a:p>
          <a:p>
            <a:pPr algn="just" rtl="0">
              <a:buNone/>
            </a:pPr>
            <a:r>
              <a:rPr lang="en-US" dirty="0" smtClean="0"/>
              <a:t>• Limited CSF penetration.</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effects: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fontScale="92500"/>
          </a:bodyPr>
          <a:lstStyle/>
          <a:p>
            <a:pPr algn="just" rtl="0">
              <a:buNone/>
            </a:pPr>
            <a:r>
              <a:rPr lang="en-US" dirty="0" smtClean="0"/>
              <a:t>• Generally very safe.</a:t>
            </a:r>
          </a:p>
          <a:p>
            <a:pPr algn="just" rtl="0">
              <a:buNone/>
            </a:pPr>
            <a:r>
              <a:rPr lang="en-US" dirty="0" smtClean="0"/>
              <a:t>• Gastrointestinal upset, especially in young adults </a:t>
            </a:r>
          </a:p>
          <a:p>
            <a:pPr algn="just" rtl="0">
              <a:buNone/>
            </a:pPr>
            <a:r>
              <a:rPr lang="en-US" dirty="0" smtClean="0"/>
              <a:t>(erythromycin 30%).</a:t>
            </a:r>
          </a:p>
          <a:p>
            <a:pPr algn="just" rtl="0">
              <a:buNone/>
            </a:pPr>
            <a:r>
              <a:rPr lang="en-US" dirty="0" smtClean="0"/>
              <a:t>• </a:t>
            </a:r>
            <a:r>
              <a:rPr lang="en-US" dirty="0" err="1" smtClean="0"/>
              <a:t>Cholestatic</a:t>
            </a:r>
            <a:r>
              <a:rPr lang="en-US" dirty="0" smtClean="0"/>
              <a:t> jaundice with erythromycin </a:t>
            </a:r>
            <a:r>
              <a:rPr lang="en-US" dirty="0" err="1" smtClean="0"/>
              <a:t>estolate</a:t>
            </a:r>
            <a:r>
              <a:rPr lang="en-US" dirty="0" smtClean="0"/>
              <a:t>.</a:t>
            </a:r>
          </a:p>
          <a:p>
            <a:pPr algn="just" rtl="0">
              <a:buNone/>
            </a:pPr>
            <a:r>
              <a:rPr lang="en-US" dirty="0" smtClean="0"/>
              <a:t>• Prolongation of QT interval on ECG, potential for </a:t>
            </a:r>
          </a:p>
          <a:p>
            <a:pPr algn="just" rtl="0">
              <a:buNone/>
            </a:pPr>
            <a:r>
              <a:rPr lang="en-US" dirty="0" err="1" smtClean="0"/>
              <a:t>torsades</a:t>
            </a:r>
            <a:r>
              <a:rPr lang="en-US" dirty="0" smtClean="0"/>
              <a:t> de pointes.</a:t>
            </a:r>
          </a:p>
          <a:p>
            <a:pPr algn="just" rtl="0">
              <a:buNone/>
            </a:pPr>
            <a:r>
              <a:rPr lang="en-US" dirty="0" smtClean="0"/>
              <a:t>• </a:t>
            </a:r>
            <a:r>
              <a:rPr lang="en-US" dirty="0" err="1" smtClean="0"/>
              <a:t>Clindamycin</a:t>
            </a:r>
            <a:r>
              <a:rPr lang="en-US" dirty="0" smtClean="0"/>
              <a:t> predisposes to </a:t>
            </a:r>
            <a:r>
              <a:rPr lang="en-US" u="sng" dirty="0" smtClean="0"/>
              <a:t>C</a:t>
            </a:r>
            <a:r>
              <a:rPr lang="en-US" dirty="0" smtClean="0"/>
              <a:t>. </a:t>
            </a:r>
            <a:r>
              <a:rPr lang="en-US" u="sng" dirty="0" err="1" smtClean="0"/>
              <a:t>difficile</a:t>
            </a:r>
            <a:r>
              <a:rPr lang="en-US" dirty="0" smtClean="0"/>
              <a:t> infection.</a:t>
            </a:r>
          </a:p>
          <a:p>
            <a:pPr algn="just" rtl="0">
              <a:buNone/>
            </a:pP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p:txBody>
          <a:bodyPr/>
          <a:lstStyle/>
          <a:p>
            <a:pPr algn="just" rtl="0"/>
            <a:r>
              <a:rPr lang="en-US" dirty="0" smtClean="0"/>
              <a:t>The mechanisms of action of the major classes of antibacterial agent :</a:t>
            </a:r>
          </a:p>
          <a:p>
            <a:pPr algn="just" rtl="0"/>
            <a:endParaRPr lang="ar-IQ" dirty="0"/>
          </a:p>
        </p:txBody>
      </p:sp>
      <p:pic>
        <p:nvPicPr>
          <p:cNvPr id="2050" name="Picture 2"/>
          <p:cNvPicPr>
            <a:picLocks noGrp="1" noChangeAspect="1" noChangeArrowheads="1"/>
          </p:cNvPicPr>
          <p:nvPr>
            <p:ph sz="half" idx="2"/>
          </p:nvPr>
        </p:nvPicPr>
        <p:blipFill>
          <a:blip r:embed="rId2"/>
          <a:srcRect/>
          <a:stretch>
            <a:fillRect/>
          </a:stretch>
        </p:blipFill>
        <p:spPr bwMode="auto">
          <a:xfrm>
            <a:off x="4643438" y="1214422"/>
            <a:ext cx="4143404"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Ketolides</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The </a:t>
            </a:r>
            <a:r>
              <a:rPr lang="en-US" dirty="0" err="1" smtClean="0"/>
              <a:t>ketolides</a:t>
            </a:r>
            <a:r>
              <a:rPr lang="en-US" dirty="0" smtClean="0"/>
              <a:t> were developed in response to the emergence of penicillin and </a:t>
            </a:r>
            <a:r>
              <a:rPr lang="en-US" dirty="0" err="1" smtClean="0"/>
              <a:t>macrolide</a:t>
            </a:r>
            <a:r>
              <a:rPr lang="en-US" dirty="0" smtClean="0"/>
              <a:t> resistance in respiratory pathogens. </a:t>
            </a:r>
          </a:p>
          <a:p>
            <a:pPr algn="just" rtl="0"/>
            <a:r>
              <a:rPr lang="en-US" dirty="0" smtClean="0"/>
              <a:t>Cross-resistance with </a:t>
            </a:r>
            <a:r>
              <a:rPr lang="en-US" dirty="0" err="1" smtClean="0"/>
              <a:t>macrolides</a:t>
            </a:r>
            <a:r>
              <a:rPr lang="en-US" dirty="0" smtClean="0"/>
              <a:t> is uncommon. </a:t>
            </a:r>
            <a:endParaRPr lang="ar-IQ"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a:t>
            </a:r>
            <a:r>
              <a:rPr lang="en-US" dirty="0" err="1" smtClean="0"/>
              <a:t>Telithromycin</a:t>
            </a:r>
            <a:r>
              <a:rPr lang="en-US" dirty="0" smtClean="0"/>
              <a:t> is administered orally and has useful activity against common bacterial causes of respiratory infection, as well as </a:t>
            </a:r>
            <a:r>
              <a:rPr lang="en-US" u="sng" dirty="0" err="1" smtClean="0"/>
              <a:t>Mycoplasma</a:t>
            </a:r>
            <a:r>
              <a:rPr lang="en-US" dirty="0" smtClean="0"/>
              <a:t>, </a:t>
            </a:r>
            <a:r>
              <a:rPr lang="en-US" u="sng" dirty="0" smtClean="0"/>
              <a:t>Chlamydia</a:t>
            </a:r>
            <a:r>
              <a:rPr lang="en-US" dirty="0" smtClean="0"/>
              <a:t> and </a:t>
            </a:r>
            <a:r>
              <a:rPr lang="en-US" u="sng" dirty="0" err="1" smtClean="0"/>
              <a:t>Legionella</a:t>
            </a:r>
            <a:r>
              <a:rPr lang="en-US" dirty="0" smtClean="0"/>
              <a:t> spp.</a:t>
            </a:r>
          </a:p>
          <a:p>
            <a:pPr algn="just" rtl="0"/>
            <a:endParaRPr lang="ar-IQ"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rtl="0"/>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Aminoglycosides</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dirty="0" err="1" smtClean="0"/>
              <a:t>Aminoglycosides</a:t>
            </a:r>
            <a:r>
              <a:rPr lang="en-US" dirty="0" smtClean="0"/>
              <a:t> are very effective anti-Gram-negative antibiotics, e.g. in intra-abdominal and urinary tract sepsis. </a:t>
            </a:r>
          </a:p>
          <a:p>
            <a:pPr algn="just" rtl="0"/>
            <a:r>
              <a:rPr lang="en-US" dirty="0" smtClean="0"/>
              <a:t>They act synergistically with </a:t>
            </a:r>
            <a:r>
              <a:rPr lang="el-GR" dirty="0" smtClean="0"/>
              <a:t>β-</a:t>
            </a:r>
            <a:r>
              <a:rPr lang="en-US" dirty="0" err="1" smtClean="0"/>
              <a:t>lactam</a:t>
            </a:r>
            <a:r>
              <a:rPr lang="en-US" dirty="0" smtClean="0"/>
              <a:t> antibiotics and are particularly useful where </a:t>
            </a:r>
            <a:r>
              <a:rPr lang="el-GR" dirty="0" smtClean="0"/>
              <a:t>β-</a:t>
            </a:r>
            <a:r>
              <a:rPr lang="en-US" dirty="0" err="1" smtClean="0"/>
              <a:t>lactam</a:t>
            </a:r>
            <a:r>
              <a:rPr lang="en-US" dirty="0" smtClean="0"/>
              <a:t> or </a:t>
            </a:r>
            <a:r>
              <a:rPr lang="en-US" dirty="0" err="1" smtClean="0"/>
              <a:t>quinolone</a:t>
            </a:r>
            <a:r>
              <a:rPr lang="en-US" dirty="0" smtClean="0"/>
              <a:t> resistance occurs in health care-acquired infections. </a:t>
            </a:r>
            <a:endParaRPr lang="ar-IQ"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28596" y="1500174"/>
            <a:ext cx="8229600" cy="4526280"/>
          </a:xfrm>
        </p:spPr>
        <p:txBody>
          <a:bodyPr>
            <a:normAutofit/>
          </a:bodyPr>
          <a:lstStyle/>
          <a:p>
            <a:pPr algn="just" rtl="0"/>
            <a:r>
              <a:rPr lang="en-US" dirty="0" smtClean="0"/>
              <a:t>They cause very little local irritation at injection sites and negligible allergic responses. </a:t>
            </a:r>
          </a:p>
          <a:p>
            <a:pPr algn="just" rtl="0"/>
            <a:r>
              <a:rPr lang="en-US" dirty="0" err="1" smtClean="0"/>
              <a:t>Oto</a:t>
            </a:r>
            <a:r>
              <a:rPr lang="en-US" dirty="0" smtClean="0"/>
              <a:t>- and </a:t>
            </a:r>
            <a:r>
              <a:rPr lang="en-US" dirty="0" err="1" smtClean="0"/>
              <a:t>nephrotoxicity</a:t>
            </a:r>
            <a:r>
              <a:rPr lang="en-US" dirty="0" smtClean="0"/>
              <a:t> must be avoided by monitoring of renal function and drug levels and use of short treatment regimens. </a:t>
            </a:r>
          </a:p>
          <a:p>
            <a:pPr algn="just" rtl="0"/>
            <a:r>
              <a:rPr lang="en-US" dirty="0" err="1" smtClean="0"/>
              <a:t>Aminoglycosides</a:t>
            </a:r>
            <a:r>
              <a:rPr lang="en-US" dirty="0" smtClean="0"/>
              <a:t> are not subject to an </a:t>
            </a:r>
            <a:r>
              <a:rPr lang="en-US" dirty="0" err="1" smtClean="0"/>
              <a:t>inoculum</a:t>
            </a:r>
            <a:r>
              <a:rPr lang="en-US" dirty="0" smtClean="0"/>
              <a:t> effect and they all exhibit a post-antibiotic effect.</a:t>
            </a:r>
          </a:p>
          <a:p>
            <a:pPr algn="just" rtl="0"/>
            <a:endParaRPr lang="ar-IQ"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•Negligible oral absorption, </a:t>
            </a:r>
            <a:r>
              <a:rPr lang="en-US" dirty="0" err="1" smtClean="0"/>
              <a:t>i.v</a:t>
            </a:r>
            <a:r>
              <a:rPr lang="en-US" dirty="0" smtClean="0"/>
              <a:t>. administration.</a:t>
            </a:r>
          </a:p>
          <a:p>
            <a:pPr algn="just" rtl="0">
              <a:buNone/>
            </a:pPr>
            <a:r>
              <a:rPr lang="en-US" dirty="0" smtClean="0"/>
              <a:t>•Hydrophilic, so excellent penetration to extracellular fluid in body cavities and </a:t>
            </a:r>
            <a:r>
              <a:rPr lang="en-US" dirty="0" err="1" smtClean="0"/>
              <a:t>serosal</a:t>
            </a:r>
            <a:r>
              <a:rPr lang="en-US" dirty="0" smtClean="0"/>
              <a:t> fluids.</a:t>
            </a:r>
          </a:p>
          <a:p>
            <a:pPr algn="just" rtl="0">
              <a:buNone/>
            </a:pPr>
            <a:r>
              <a:rPr lang="en-US" dirty="0" smtClean="0"/>
              <a:t>•Very poor intracellular penetration (except hair cells in cochlea and renal cortical cells).</a:t>
            </a:r>
            <a:endParaRPr lang="ar-IQ"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•Negligible CSF and corneal penetration.</a:t>
            </a:r>
          </a:p>
          <a:p>
            <a:pPr algn="just" rtl="0">
              <a:buNone/>
            </a:pPr>
            <a:r>
              <a:rPr lang="en-US" dirty="0" smtClean="0"/>
              <a:t>•Peak plasma levels 30 minutes after infusion.</a:t>
            </a:r>
          </a:p>
          <a:p>
            <a:pPr algn="just" rtl="0">
              <a:buNone/>
            </a:pPr>
            <a:r>
              <a:rPr lang="en-US" dirty="0" smtClean="0"/>
              <a:t>•Once-daily administration possible in many infections.</a:t>
            </a:r>
          </a:p>
          <a:p>
            <a:pPr algn="just" rtl="0">
              <a:buNone/>
            </a:pPr>
            <a:r>
              <a:rPr lang="en-US" dirty="0" smtClean="0"/>
              <a:t>•Monitoring of therapeutic levels required.</a:t>
            </a:r>
          </a:p>
          <a:p>
            <a:pPr algn="just" rtl="0">
              <a:buNone/>
            </a:pPr>
            <a:endParaRPr lang="ar-IQ"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dirty="0" smtClean="0">
                <a:solidFill>
                  <a:srgbClr val="FF0000"/>
                </a:solidFill>
              </a:rPr>
              <a:t>Gentamicin dosing:</a:t>
            </a:r>
            <a:endParaRPr lang="ar-IQ" dirty="0">
              <a:solidFill>
                <a:srgbClr val="FF0000"/>
              </a:solidFill>
            </a:endParaRPr>
          </a:p>
        </p:txBody>
      </p:sp>
      <p:sp>
        <p:nvSpPr>
          <p:cNvPr id="3" name="عنصر نائب للمحتوى 2"/>
          <p:cNvSpPr>
            <a:spLocks noGrp="1"/>
          </p:cNvSpPr>
          <p:nvPr>
            <p:ph idx="1"/>
          </p:nvPr>
        </p:nvSpPr>
        <p:spPr/>
        <p:txBody>
          <a:bodyPr/>
          <a:lstStyle/>
          <a:p>
            <a:pPr algn="just" rtl="0">
              <a:buNone/>
            </a:pPr>
            <a:r>
              <a:rPr lang="en-US" dirty="0" smtClean="0"/>
              <a:t>•Except in </a:t>
            </a:r>
            <a:r>
              <a:rPr lang="en-US" dirty="0" err="1" smtClean="0"/>
              <a:t>endocarditis</a:t>
            </a:r>
            <a:r>
              <a:rPr lang="en-US" dirty="0" smtClean="0"/>
              <a:t>, pregnancy, severe burns, end-stage renal disease and </a:t>
            </a:r>
            <a:r>
              <a:rPr lang="en-US" dirty="0" err="1" smtClean="0"/>
              <a:t>paediatric</a:t>
            </a:r>
            <a:r>
              <a:rPr lang="en-US" dirty="0" smtClean="0"/>
              <a:t> patients, </a:t>
            </a:r>
            <a:r>
              <a:rPr lang="en-US" dirty="0" err="1" smtClean="0"/>
              <a:t>gentamicin</a:t>
            </a:r>
            <a:r>
              <a:rPr lang="en-US" dirty="0" smtClean="0"/>
              <a:t> may be administered at 7mg/kg body weight. The appropriate dose interval depends on drug clearance, and is determined by reference to the Hartford </a:t>
            </a:r>
            <a:r>
              <a:rPr lang="en-US" dirty="0" err="1" smtClean="0"/>
              <a:t>nomogram</a:t>
            </a:r>
            <a:r>
              <a:rPr lang="en-US" dirty="0" smtClean="0"/>
              <a:t>.</a:t>
            </a:r>
          </a:p>
          <a:p>
            <a:pPr algn="just" rtl="0">
              <a:buNone/>
            </a:pPr>
            <a:endParaRPr lang="ar-IQ"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•In streptococcal and </a:t>
            </a:r>
            <a:r>
              <a:rPr lang="en-US" dirty="0" err="1" smtClean="0"/>
              <a:t>enterococcal</a:t>
            </a:r>
            <a:r>
              <a:rPr lang="en-US" dirty="0" smtClean="0"/>
              <a:t> </a:t>
            </a:r>
            <a:r>
              <a:rPr lang="en-US" dirty="0" err="1" smtClean="0"/>
              <a:t>endocarditis</a:t>
            </a:r>
            <a:r>
              <a:rPr lang="en-US" dirty="0" smtClean="0"/>
              <a:t>, </a:t>
            </a:r>
            <a:r>
              <a:rPr lang="en-US" dirty="0" err="1" smtClean="0"/>
              <a:t>gentamicin</a:t>
            </a:r>
            <a:r>
              <a:rPr lang="en-US" dirty="0" smtClean="0"/>
              <a:t> is used with a cell wall active agent (usually a β-</a:t>
            </a:r>
            <a:r>
              <a:rPr lang="en-US" dirty="0" err="1" smtClean="0"/>
              <a:t>lactam</a:t>
            </a:r>
            <a:r>
              <a:rPr lang="en-US" dirty="0" smtClean="0"/>
              <a:t>), to provide synergy. The usual dose is 1 mg/kg/day every 8 or 12 hours. Target pre- and post-dose levels are &lt; 1 mg/L and 3–5 mg/L respectively.</a:t>
            </a:r>
          </a:p>
          <a:p>
            <a:pPr algn="just" rtl="0">
              <a:buNone/>
            </a:pPr>
            <a:endParaRPr lang="ar-IQ"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•For other indications, </a:t>
            </a:r>
            <a:r>
              <a:rPr lang="en-US" dirty="0" err="1" smtClean="0"/>
              <a:t>gentamicin</a:t>
            </a:r>
            <a:r>
              <a:rPr lang="en-US" dirty="0" smtClean="0"/>
              <a:t> is administered 8- or 12-hourly at 3–5 mg/kg/day. Target pre- and post-dose levels are &lt; 2mg/L and 5–10 mg/L (7–10 mg/L with less sensitive organisms, e.g. </a:t>
            </a:r>
            <a:r>
              <a:rPr lang="en-US" u="sng" dirty="0" smtClean="0"/>
              <a:t>Pseudomonas</a:t>
            </a:r>
            <a:r>
              <a:rPr lang="en-US" dirty="0" smtClean="0"/>
              <a:t> spp.) respectively.</a:t>
            </a:r>
          </a:p>
          <a:p>
            <a:pPr algn="just" rtl="0">
              <a:buNone/>
            </a:pPr>
            <a:r>
              <a:rPr lang="en-US" dirty="0" smtClean="0"/>
              <a:t>• For dosing of other </a:t>
            </a:r>
            <a:r>
              <a:rPr lang="en-US" dirty="0" err="1" smtClean="0"/>
              <a:t>aminoglycosides</a:t>
            </a:r>
            <a:r>
              <a:rPr lang="en-US" dirty="0" smtClean="0"/>
              <a:t>, consult local guidance.</a:t>
            </a:r>
          </a:p>
          <a:p>
            <a:pPr algn="just" rtl="0">
              <a:buNone/>
            </a:pP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645920"/>
            <a:ext cx="3757610" cy="4526280"/>
          </a:xfrm>
        </p:spPr>
        <p:txBody>
          <a:bodyPr/>
          <a:lstStyle/>
          <a:p>
            <a:pPr algn="just" rtl="0"/>
            <a:r>
              <a:rPr lang="en-US" dirty="0" smtClean="0"/>
              <a:t>Appropriate antibiotic choices for a range of common infecting organisms:</a:t>
            </a:r>
            <a:endParaRPr lang="ar-IQ" dirty="0"/>
          </a:p>
        </p:txBody>
      </p:sp>
      <p:pic>
        <p:nvPicPr>
          <p:cNvPr id="3074" name="Picture 2"/>
          <p:cNvPicPr>
            <a:picLocks noGrp="1" noChangeAspect="1" noChangeArrowheads="1"/>
          </p:cNvPicPr>
          <p:nvPr>
            <p:ph sz="half" idx="2"/>
          </p:nvPr>
        </p:nvPicPr>
        <p:blipFill>
          <a:blip r:embed="rId2"/>
          <a:srcRect/>
          <a:stretch>
            <a:fillRect/>
          </a:stretch>
        </p:blipFill>
        <p:spPr bwMode="auto">
          <a:xfrm>
            <a:off x="4572000" y="642918"/>
            <a:ext cx="4214842"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buFont typeface="Wingdings" pitchFamily="2" charset="2"/>
              <a:buChar cha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reactions: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a:bodyPr>
          <a:lstStyle/>
          <a:p>
            <a:pPr algn="just" rtl="0">
              <a:buNone/>
            </a:pPr>
            <a:r>
              <a:rPr lang="en-US" dirty="0" smtClean="0"/>
              <a:t>•Renal toxicity (usually reversible) accentuated by other </a:t>
            </a:r>
            <a:r>
              <a:rPr lang="en-US" dirty="0" err="1" smtClean="0"/>
              <a:t>nephrotoxic</a:t>
            </a:r>
            <a:r>
              <a:rPr lang="en-US" dirty="0" smtClean="0"/>
              <a:t> agents.</a:t>
            </a:r>
          </a:p>
          <a:p>
            <a:pPr algn="just" rtl="0">
              <a:buNone/>
            </a:pPr>
            <a:r>
              <a:rPr lang="en-US" dirty="0" smtClean="0"/>
              <a:t>•Cochlear toxicity (permanent) more likely in older people and those with a predisposing mitochondrial gene mutation.</a:t>
            </a:r>
          </a:p>
          <a:p>
            <a:pPr algn="just" rtl="0">
              <a:buNone/>
            </a:pPr>
            <a:r>
              <a:rPr lang="en-US" dirty="0" smtClean="0"/>
              <a:t>•Neuromuscular blockade after rapid </a:t>
            </a:r>
            <a:r>
              <a:rPr lang="en-US" dirty="0" err="1" smtClean="0"/>
              <a:t>i.v</a:t>
            </a:r>
            <a:r>
              <a:rPr lang="en-US" dirty="0" smtClean="0"/>
              <a:t>. infusion (potentiated by calcium channel blockers, myasthenia gravis and hypomagnesaemia).</a:t>
            </a:r>
          </a:p>
          <a:p>
            <a:pPr algn="just" rtl="0">
              <a:buNone/>
            </a:pPr>
            <a:endParaRPr lang="ar-IQ"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Quinolones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and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fluoroquinolones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These are bactericidal agents that are usually well tolerated and effective. </a:t>
            </a:r>
          </a:p>
          <a:p>
            <a:pPr algn="just" rtl="0"/>
            <a:r>
              <a:rPr lang="en-US" dirty="0" smtClean="0"/>
              <a:t>The </a:t>
            </a:r>
            <a:r>
              <a:rPr lang="en-US" dirty="0" err="1" smtClean="0"/>
              <a:t>quinolones</a:t>
            </a:r>
            <a:r>
              <a:rPr lang="en-US" dirty="0" smtClean="0"/>
              <a:t> have purely anti-Gram-negative activity, whereas the </a:t>
            </a:r>
            <a:r>
              <a:rPr lang="en-US" dirty="0" err="1" smtClean="0"/>
              <a:t>fluoroquinolones</a:t>
            </a:r>
            <a:r>
              <a:rPr lang="en-US" dirty="0" smtClean="0"/>
              <a:t> are broad-spectrum agents. </a:t>
            </a:r>
          </a:p>
          <a:p>
            <a:pPr algn="just" rtl="0"/>
            <a:endParaRPr lang="ar-IQ"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Ciprofloxacin has anti-</a:t>
            </a:r>
            <a:r>
              <a:rPr lang="en-US" dirty="0" err="1" smtClean="0"/>
              <a:t>pseudomonal</a:t>
            </a:r>
            <a:r>
              <a:rPr lang="en-US" dirty="0" smtClean="0"/>
              <a:t> activity but resistance emerges rapidly. </a:t>
            </a:r>
          </a:p>
          <a:p>
            <a:pPr algn="just" rtl="0"/>
            <a:r>
              <a:rPr lang="en-US" dirty="0" smtClean="0"/>
              <a:t>In Europe in 2006 between 5 and 48% of invasive </a:t>
            </a:r>
            <a:r>
              <a:rPr lang="en-US" u="sng" dirty="0" smtClean="0"/>
              <a:t>E</a:t>
            </a:r>
            <a:r>
              <a:rPr lang="en-US" dirty="0" smtClean="0"/>
              <a:t>. </a:t>
            </a:r>
            <a:r>
              <a:rPr lang="en-US" u="sng" dirty="0" smtClean="0"/>
              <a:t>coli</a:t>
            </a:r>
            <a:r>
              <a:rPr lang="en-US" dirty="0" smtClean="0"/>
              <a:t> isolates were resistant to ciprofloxacin.</a:t>
            </a:r>
          </a:p>
          <a:p>
            <a:pPr algn="just" rtl="0"/>
            <a:endParaRPr lang="ar-IQ"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just"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•Well absorbed after oral administration but delayed by food, antacids, ferrous </a:t>
            </a:r>
            <a:r>
              <a:rPr lang="en-US" dirty="0" err="1" smtClean="0"/>
              <a:t>sulphate</a:t>
            </a:r>
            <a:r>
              <a:rPr lang="en-US" dirty="0" smtClean="0"/>
              <a:t> and multivitamins. Excellent anti-Gram-negative activity.</a:t>
            </a:r>
          </a:p>
          <a:p>
            <a:pPr algn="just" rtl="0">
              <a:buNone/>
            </a:pPr>
            <a:r>
              <a:rPr lang="en-US" dirty="0" smtClean="0"/>
              <a:t>•Wide volume of distribution; tissue concentrations twice those in serum.</a:t>
            </a:r>
          </a:p>
          <a:p>
            <a:pPr algn="just" rtl="0">
              <a:buNone/>
            </a:pPr>
            <a:r>
              <a:rPr lang="en-US" dirty="0" smtClean="0"/>
              <a:t>•Good intracellular penetration, concentrating in phagocytes.</a:t>
            </a:r>
          </a:p>
          <a:p>
            <a:pPr algn="just" rtl="0">
              <a:buNone/>
            </a:pPr>
            <a:endParaRPr lang="ar-IQ"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reactions: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•Gastrointestinal side-effects in 1–5%.</a:t>
            </a:r>
          </a:p>
          <a:p>
            <a:pPr algn="just" rtl="0">
              <a:buNone/>
            </a:pPr>
            <a:r>
              <a:rPr lang="en-US" dirty="0" smtClean="0"/>
              <a:t>•Rare skin reactions (</a:t>
            </a:r>
            <a:r>
              <a:rPr lang="en-US" dirty="0" err="1" smtClean="0"/>
              <a:t>phototoxicity</a:t>
            </a:r>
            <a:r>
              <a:rPr lang="en-US" dirty="0" smtClean="0"/>
              <a:t>).</a:t>
            </a:r>
          </a:p>
          <a:p>
            <a:pPr algn="just" rtl="0">
              <a:buNone/>
            </a:pPr>
            <a:r>
              <a:rPr lang="en-US" dirty="0" smtClean="0"/>
              <a:t>•Achilles tendon rupture is reported, especially in older people.</a:t>
            </a:r>
          </a:p>
          <a:p>
            <a:pPr algn="just" rtl="0">
              <a:buNone/>
            </a:pPr>
            <a:r>
              <a:rPr lang="en-US" dirty="0" smtClean="0"/>
              <a:t>•CNS effects (confusion, tremor, dizziness and occasional seizures in 5–12%), especially in older people.</a:t>
            </a:r>
          </a:p>
          <a:p>
            <a:pPr algn="just" rtl="0">
              <a:buNone/>
            </a:pPr>
            <a:endParaRPr lang="ar-IQ"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•Reduces clearance of </a:t>
            </a:r>
            <a:r>
              <a:rPr lang="en-US" dirty="0" err="1" smtClean="0"/>
              <a:t>xanthines</a:t>
            </a:r>
            <a:r>
              <a:rPr lang="en-US" dirty="0" smtClean="0"/>
              <a:t> and </a:t>
            </a:r>
            <a:r>
              <a:rPr lang="en-US" dirty="0" err="1" smtClean="0"/>
              <a:t>theophyllines</a:t>
            </a:r>
            <a:r>
              <a:rPr lang="en-US" dirty="0" smtClean="0"/>
              <a:t>, potentially inducing insomnia and increased seizure potential.</a:t>
            </a:r>
          </a:p>
          <a:p>
            <a:pPr algn="just" rtl="0">
              <a:buNone/>
            </a:pPr>
            <a:r>
              <a:rPr lang="en-US" dirty="0" smtClean="0"/>
              <a:t>•Reports of prolongation of QT interval on ECG with newer </a:t>
            </a:r>
            <a:r>
              <a:rPr lang="en-US" dirty="0" err="1" smtClean="0"/>
              <a:t>fluoroquinolones</a:t>
            </a:r>
            <a:r>
              <a:rPr lang="en-US" dirty="0" smtClean="0"/>
              <a:t>.</a:t>
            </a:r>
          </a:p>
          <a:p>
            <a:pPr algn="just" rtl="0">
              <a:buNone/>
            </a:pPr>
            <a:endParaRPr lang="ar-IQ"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t>•Cases of hypo- or </a:t>
            </a:r>
            <a:r>
              <a:rPr lang="en-US" dirty="0" err="1" smtClean="0"/>
              <a:t>hyperglycaemia</a:t>
            </a:r>
            <a:r>
              <a:rPr lang="en-US" dirty="0" smtClean="0"/>
              <a:t> in association with </a:t>
            </a:r>
            <a:r>
              <a:rPr lang="en-US" dirty="0" err="1" smtClean="0"/>
              <a:t>gatifloxacin</a:t>
            </a:r>
            <a:r>
              <a:rPr lang="en-US" dirty="0" smtClean="0"/>
              <a:t>, so glucose monitoring is needed in patients with diabetes or those with severe hepatic dysfunction.</a:t>
            </a:r>
          </a:p>
          <a:p>
            <a:pPr algn="just" rtl="0">
              <a:buNone/>
            </a:pPr>
            <a:r>
              <a:rPr lang="en-US" dirty="0" smtClean="0"/>
              <a:t>•</a:t>
            </a:r>
            <a:r>
              <a:rPr lang="en-US" dirty="0" err="1" smtClean="0"/>
              <a:t>Quinolone</a:t>
            </a:r>
            <a:r>
              <a:rPr lang="en-US" dirty="0" smtClean="0"/>
              <a:t> use is associated with the acquisition of MRSA and emergence of a highly virulent strain of </a:t>
            </a:r>
            <a:r>
              <a:rPr lang="en-US" u="sng" dirty="0" smtClean="0"/>
              <a:t>C</a:t>
            </a:r>
            <a:r>
              <a:rPr lang="en-US" dirty="0" smtClean="0"/>
              <a:t>. </a:t>
            </a:r>
            <a:r>
              <a:rPr lang="en-US" u="sng" dirty="0" err="1" smtClean="0"/>
              <a:t>difficile</a:t>
            </a:r>
            <a:r>
              <a:rPr lang="en-US" dirty="0" smtClean="0"/>
              <a:t> (</a:t>
            </a:r>
            <a:r>
              <a:rPr lang="en-US" dirty="0" err="1" smtClean="0"/>
              <a:t>ribotype</a:t>
            </a:r>
            <a:r>
              <a:rPr lang="en-US" dirty="0" smtClean="0"/>
              <a:t> 027).</a:t>
            </a:r>
            <a:endParaRPr lang="ar-IQ"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rtl="0"/>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Glycopeptides:</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Glycopeptides (</a:t>
            </a:r>
            <a:r>
              <a:rPr lang="en-US" dirty="0" err="1" smtClean="0"/>
              <a:t>vancomycin</a:t>
            </a:r>
            <a:r>
              <a:rPr lang="en-US" dirty="0" smtClean="0"/>
              <a:t> and </a:t>
            </a:r>
            <a:r>
              <a:rPr lang="en-US" dirty="0" err="1" smtClean="0"/>
              <a:t>teicoplanin</a:t>
            </a:r>
            <a:r>
              <a:rPr lang="en-US" dirty="0" smtClean="0"/>
              <a:t>) are only effective against Gram-positive organisms, and are used against MRSA and </a:t>
            </a:r>
            <a:r>
              <a:rPr lang="en-US" dirty="0" err="1" smtClean="0"/>
              <a:t>ampicillin</a:t>
            </a:r>
            <a:r>
              <a:rPr lang="en-US" dirty="0" smtClean="0"/>
              <a:t>-resistant </a:t>
            </a:r>
            <a:r>
              <a:rPr lang="en-US" dirty="0" err="1" smtClean="0"/>
              <a:t>enterococci</a:t>
            </a:r>
            <a:r>
              <a:rPr lang="en-US" dirty="0" smtClean="0"/>
              <a:t>. </a:t>
            </a:r>
          </a:p>
          <a:p>
            <a:pPr algn="just" rtl="0"/>
            <a:r>
              <a:rPr lang="en-US" dirty="0" smtClean="0"/>
              <a:t>Some staphylococci and </a:t>
            </a:r>
            <a:r>
              <a:rPr lang="en-US" dirty="0" err="1" smtClean="0"/>
              <a:t>enterococci</a:t>
            </a:r>
            <a:r>
              <a:rPr lang="en-US" dirty="0" smtClean="0"/>
              <a:t> demonstrate intermediate sensitivity or resistance. </a:t>
            </a:r>
            <a:endParaRPr lang="ar-IQ"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Vancomycin</a:t>
            </a:r>
            <a:r>
              <a:rPr lang="en-US" dirty="0" smtClean="0"/>
              <a:t> use should be restricted, particularly in the management of </a:t>
            </a:r>
            <a:r>
              <a:rPr lang="en-US" u="sng" dirty="0" smtClean="0"/>
              <a:t>C</a:t>
            </a:r>
            <a:r>
              <a:rPr lang="en-US" dirty="0" smtClean="0"/>
              <a:t>. </a:t>
            </a:r>
            <a:r>
              <a:rPr lang="en-US" u="sng" dirty="0" err="1" smtClean="0"/>
              <a:t>difficile</a:t>
            </a:r>
            <a:r>
              <a:rPr lang="en-US" dirty="0" smtClean="0"/>
              <a:t> infections, to limit emergence of resistant strains. </a:t>
            </a:r>
          </a:p>
          <a:p>
            <a:pPr algn="just" rtl="0"/>
            <a:r>
              <a:rPr lang="en-US" dirty="0" err="1" smtClean="0"/>
              <a:t>Teicoplanin</a:t>
            </a:r>
            <a:r>
              <a:rPr lang="en-US" dirty="0" smtClean="0"/>
              <a:t> is not available in all countries. </a:t>
            </a:r>
          </a:p>
          <a:p>
            <a:pPr algn="just" rtl="0"/>
            <a:r>
              <a:rPr lang="en-US" dirty="0" smtClean="0"/>
              <a:t>Neither drug is absorbed after oral administration, but </a:t>
            </a:r>
            <a:r>
              <a:rPr lang="en-US" dirty="0" err="1" smtClean="0"/>
              <a:t>vancomycin</a:t>
            </a:r>
            <a:r>
              <a:rPr lang="en-US" dirty="0" smtClean="0"/>
              <a:t> is used orally in the treatment of </a:t>
            </a:r>
            <a:r>
              <a:rPr lang="en-US" u="sng" dirty="0" smtClean="0"/>
              <a:t>C</a:t>
            </a:r>
            <a:r>
              <a:rPr lang="en-US" dirty="0" smtClean="0"/>
              <a:t>. </a:t>
            </a:r>
            <a:r>
              <a:rPr lang="en-US" u="sng" dirty="0" err="1" smtClean="0"/>
              <a:t>difficile</a:t>
            </a:r>
            <a:r>
              <a:rPr lang="en-US" dirty="0" smtClean="0"/>
              <a:t> infection. </a:t>
            </a:r>
          </a:p>
          <a:p>
            <a:pPr algn="just" rtl="0"/>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In severe infections and/or </a:t>
            </a:r>
            <a:r>
              <a:rPr lang="en-US" dirty="0" err="1" smtClean="0"/>
              <a:t>immunocompromised</a:t>
            </a:r>
            <a:r>
              <a:rPr lang="en-US" dirty="0" smtClean="0"/>
              <a:t> patients, it is customary to use bactericidal agents in preference to </a:t>
            </a:r>
            <a:r>
              <a:rPr lang="en-US" dirty="0" err="1" smtClean="0"/>
              <a:t>bacteriostatic</a:t>
            </a:r>
            <a:r>
              <a:rPr lang="en-US" dirty="0" smtClean="0"/>
              <a:t> agents.</a:t>
            </a:r>
            <a:endParaRPr lang="ar-IQ"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a:xfrm>
            <a:off x="428596" y="1428736"/>
            <a:ext cx="8229600" cy="5000660"/>
          </a:xfrm>
        </p:spPr>
        <p:txBody>
          <a:bodyPr>
            <a:normAutofit lnSpcReduction="10000"/>
          </a:bodyPr>
          <a:lstStyle/>
          <a:p>
            <a:pPr algn="just" rtl="0">
              <a:buNone/>
            </a:pPr>
            <a:r>
              <a:rPr lang="en-US" dirty="0" err="1" smtClean="0"/>
              <a:t>Vancomycin</a:t>
            </a:r>
            <a:r>
              <a:rPr lang="en-US" dirty="0" smtClean="0"/>
              <a:t>:</a:t>
            </a:r>
          </a:p>
          <a:p>
            <a:pPr algn="just" rtl="0">
              <a:buNone/>
            </a:pPr>
            <a:r>
              <a:rPr lang="en-US" dirty="0" smtClean="0"/>
              <a:t>•Administered by slow </a:t>
            </a:r>
            <a:r>
              <a:rPr lang="en-US" dirty="0" err="1" smtClean="0"/>
              <a:t>i.v</a:t>
            </a:r>
            <a:r>
              <a:rPr lang="en-US" dirty="0" smtClean="0"/>
              <a:t>. infusion, good tissue distribution and short half-life.</a:t>
            </a:r>
          </a:p>
          <a:p>
            <a:pPr algn="just" rtl="0">
              <a:buNone/>
            </a:pPr>
            <a:r>
              <a:rPr lang="en-US" dirty="0" smtClean="0"/>
              <a:t>•Enters CSF only in the presence of inflammation.</a:t>
            </a:r>
          </a:p>
          <a:p>
            <a:pPr algn="just" rtl="0">
              <a:buNone/>
            </a:pPr>
            <a:r>
              <a:rPr lang="en-US" dirty="0" smtClean="0"/>
              <a:t>•Therapeutic monitoring of </a:t>
            </a:r>
            <a:r>
              <a:rPr lang="en-US" dirty="0" err="1" smtClean="0"/>
              <a:t>i.v</a:t>
            </a:r>
            <a:r>
              <a:rPr lang="en-US" dirty="0" smtClean="0"/>
              <a:t>. </a:t>
            </a:r>
            <a:r>
              <a:rPr lang="en-US" dirty="0" err="1" smtClean="0"/>
              <a:t>vancomycin</a:t>
            </a:r>
            <a:r>
              <a:rPr lang="en-US" dirty="0" smtClean="0"/>
              <a:t> is recommended, to maintain pre-dose levels of &gt; 10mg/L (10–20mg/L in serious staphylococcal infections).</a:t>
            </a:r>
          </a:p>
          <a:p>
            <a:pPr algn="just" rtl="0">
              <a:buNone/>
            </a:pPr>
            <a:r>
              <a:rPr lang="en-US" dirty="0" err="1" smtClean="0"/>
              <a:t>Teicoplanin</a:t>
            </a:r>
            <a:r>
              <a:rPr lang="en-US" dirty="0" smtClean="0"/>
              <a:t>:</a:t>
            </a:r>
          </a:p>
          <a:p>
            <a:pPr algn="just" rtl="0">
              <a:buNone/>
            </a:pPr>
            <a:r>
              <a:rPr lang="en-US" dirty="0" smtClean="0"/>
              <a:t>• Long half-life allows once-daily dosing.</a:t>
            </a:r>
          </a:p>
          <a:p>
            <a:pPr algn="just" rtl="0">
              <a:buNone/>
            </a:pPr>
            <a:endParaRPr lang="en-US" dirty="0" smtClean="0"/>
          </a:p>
          <a:p>
            <a:pPr algn="just" rtl="0">
              <a:buNone/>
            </a:pPr>
            <a:endParaRPr lang="en-US" dirty="0" smtClean="0"/>
          </a:p>
          <a:p>
            <a:pPr algn="just" rtl="0">
              <a:buNone/>
            </a:pPr>
            <a:endParaRPr lang="ar-IQ"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effects: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•Histamine release due to rapid </a:t>
            </a:r>
            <a:r>
              <a:rPr lang="en-US" dirty="0" err="1" smtClean="0"/>
              <a:t>vancomycin</a:t>
            </a:r>
            <a:r>
              <a:rPr lang="en-US" dirty="0" smtClean="0"/>
              <a:t> infusion produces a ‘red man’ reaction (rare with modern preparations).</a:t>
            </a:r>
          </a:p>
          <a:p>
            <a:pPr algn="just" rtl="0">
              <a:buNone/>
            </a:pPr>
            <a:r>
              <a:rPr lang="en-US" dirty="0" smtClean="0"/>
              <a:t>•</a:t>
            </a:r>
            <a:r>
              <a:rPr lang="en-US" dirty="0" err="1" smtClean="0"/>
              <a:t>Nephrotoxicity</a:t>
            </a:r>
            <a:r>
              <a:rPr lang="en-US" dirty="0" smtClean="0"/>
              <a:t> is rare, but may occur with concomitant </a:t>
            </a:r>
            <a:r>
              <a:rPr lang="en-US" dirty="0" err="1" smtClean="0"/>
              <a:t>aminoglycoside</a:t>
            </a:r>
            <a:r>
              <a:rPr lang="en-US" dirty="0" smtClean="0"/>
              <a:t> use.</a:t>
            </a:r>
          </a:p>
          <a:p>
            <a:pPr algn="just" rtl="0">
              <a:buNone/>
            </a:pPr>
            <a:r>
              <a:rPr lang="en-US" dirty="0" smtClean="0"/>
              <a:t>•</a:t>
            </a:r>
            <a:r>
              <a:rPr lang="en-US" dirty="0" err="1" smtClean="0"/>
              <a:t>Teicoplanin</a:t>
            </a:r>
            <a:r>
              <a:rPr lang="en-US" dirty="0" smtClean="0"/>
              <a:t> can cause rash, </a:t>
            </a:r>
            <a:r>
              <a:rPr lang="en-US" dirty="0" err="1" smtClean="0"/>
              <a:t>bronchospasm</a:t>
            </a:r>
            <a:r>
              <a:rPr lang="en-US" dirty="0" smtClean="0"/>
              <a:t>, </a:t>
            </a:r>
            <a:r>
              <a:rPr lang="en-US" dirty="0" err="1" smtClean="0"/>
              <a:t>eosinophilia</a:t>
            </a:r>
            <a:r>
              <a:rPr lang="en-US" dirty="0" smtClean="0"/>
              <a:t> and anaphylaxis.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Folate</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antagonists:</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These </a:t>
            </a:r>
            <a:r>
              <a:rPr lang="en-US" dirty="0" err="1" smtClean="0"/>
              <a:t>bacteriostatic</a:t>
            </a:r>
            <a:r>
              <a:rPr lang="en-US" dirty="0" smtClean="0"/>
              <a:t> antibiotics interfere with the prokaryotic cell metabolism of </a:t>
            </a:r>
            <a:r>
              <a:rPr lang="en-US" dirty="0" err="1" smtClean="0"/>
              <a:t>para-aminobenzoic</a:t>
            </a:r>
            <a:r>
              <a:rPr lang="en-US" dirty="0" smtClean="0"/>
              <a:t> acid to folic acid. </a:t>
            </a:r>
          </a:p>
          <a:p>
            <a:pPr algn="just" rtl="0"/>
            <a:r>
              <a:rPr lang="en-US" dirty="0" smtClean="0"/>
              <a:t>A combination of a </a:t>
            </a:r>
            <a:r>
              <a:rPr lang="en-US" dirty="0" err="1" smtClean="0"/>
              <a:t>sulphonamide</a:t>
            </a:r>
            <a:r>
              <a:rPr lang="en-US" dirty="0" smtClean="0"/>
              <a:t> and either </a:t>
            </a:r>
            <a:r>
              <a:rPr lang="en-US" dirty="0" err="1" smtClean="0"/>
              <a:t>trimethoprim</a:t>
            </a:r>
            <a:r>
              <a:rPr lang="en-US" dirty="0" smtClean="0"/>
              <a:t> or </a:t>
            </a:r>
            <a:r>
              <a:rPr lang="en-US" dirty="0" err="1" smtClean="0"/>
              <a:t>pyrimethamine</a:t>
            </a:r>
            <a:r>
              <a:rPr lang="en-US" dirty="0" smtClean="0"/>
              <a:t> is most commonly used and interferes with two consecutive steps in the metabolic pathway. </a:t>
            </a:r>
            <a:endParaRPr lang="ar-IQ"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Combinations in use include </a:t>
            </a:r>
            <a:r>
              <a:rPr lang="en-US" dirty="0" err="1" smtClean="0"/>
              <a:t>trimethoprim</a:t>
            </a:r>
            <a:r>
              <a:rPr lang="en-US" dirty="0" smtClean="0"/>
              <a:t>/</a:t>
            </a:r>
            <a:r>
              <a:rPr lang="en-US" dirty="0" err="1" smtClean="0"/>
              <a:t>sulfamethoxazole</a:t>
            </a:r>
            <a:r>
              <a:rPr lang="en-US" dirty="0" smtClean="0"/>
              <a:t> (co-</a:t>
            </a:r>
            <a:r>
              <a:rPr lang="en-US" dirty="0" err="1" smtClean="0"/>
              <a:t>trimoxazole</a:t>
            </a:r>
            <a:r>
              <a:rPr lang="en-US" dirty="0" smtClean="0"/>
              <a:t>) and </a:t>
            </a:r>
            <a:r>
              <a:rPr lang="en-US" dirty="0" err="1" smtClean="0"/>
              <a:t>pyrimethamine</a:t>
            </a:r>
            <a:r>
              <a:rPr lang="en-US" dirty="0" smtClean="0"/>
              <a:t> with either </a:t>
            </a:r>
            <a:r>
              <a:rPr lang="en-US" dirty="0" err="1" smtClean="0"/>
              <a:t>sulfadoxine</a:t>
            </a:r>
            <a:r>
              <a:rPr lang="en-US" dirty="0" smtClean="0"/>
              <a:t> (used to treat malaria) or sulfadiazine (used in toxoplasmosis). </a:t>
            </a:r>
          </a:p>
          <a:p>
            <a:pPr algn="just" rtl="0"/>
            <a:r>
              <a:rPr lang="en-US" dirty="0" smtClean="0"/>
              <a:t>Co-</a:t>
            </a:r>
            <a:r>
              <a:rPr lang="en-US" dirty="0" err="1" smtClean="0"/>
              <a:t>trimoxazole</a:t>
            </a:r>
            <a:r>
              <a:rPr lang="en-US" dirty="0" smtClean="0"/>
              <a:t> in high dosage (120mg/kg daily in 2–4 divided doses) is the first-line drug for </a:t>
            </a:r>
            <a:r>
              <a:rPr lang="en-US" dirty="0" err="1" smtClean="0"/>
              <a:t>Pneumocystis</a:t>
            </a:r>
            <a:r>
              <a:rPr lang="en-US" dirty="0" smtClean="0"/>
              <a:t> </a:t>
            </a:r>
            <a:r>
              <a:rPr lang="en-US" dirty="0" err="1" smtClean="0"/>
              <a:t>jirovecii</a:t>
            </a:r>
            <a:r>
              <a:rPr lang="en-US" dirty="0" smtClean="0"/>
              <a:t> (</a:t>
            </a:r>
            <a:r>
              <a:rPr lang="en-US" dirty="0" err="1" smtClean="0"/>
              <a:t>carinii</a:t>
            </a:r>
            <a:r>
              <a:rPr lang="en-US" dirty="0" smtClean="0"/>
              <a:t>) infection in HIV disease.</a:t>
            </a:r>
            <a:endParaRPr lang="ar-IQ"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clinical use of these agents is limited by adverse effects. </a:t>
            </a:r>
          </a:p>
          <a:p>
            <a:pPr algn="just" rtl="0"/>
            <a:r>
              <a:rPr lang="en-US" dirty="0" err="1" smtClean="0"/>
              <a:t>Folate</a:t>
            </a:r>
            <a:r>
              <a:rPr lang="en-US" dirty="0" smtClean="0"/>
              <a:t> supplements should be given if these agents are used in pregnancy.</a:t>
            </a:r>
          </a:p>
          <a:p>
            <a:pPr algn="just" rtl="0"/>
            <a:endParaRPr lang="ar-IQ"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Pharmacokinetics: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t>•Well absorbed orally.</a:t>
            </a:r>
          </a:p>
          <a:p>
            <a:pPr algn="just" rtl="0">
              <a:buNone/>
            </a:pPr>
            <a:r>
              <a:rPr lang="en-US" dirty="0" smtClean="0"/>
              <a:t>•</a:t>
            </a:r>
            <a:r>
              <a:rPr lang="en-US" dirty="0" err="1" smtClean="0"/>
              <a:t>Sulphonamides</a:t>
            </a:r>
            <a:r>
              <a:rPr lang="en-US" dirty="0" smtClean="0"/>
              <a:t> are hydrophilic, distributing well to the extracellular fluid.</a:t>
            </a:r>
          </a:p>
          <a:p>
            <a:pPr algn="just" rtl="0">
              <a:buNone/>
            </a:pPr>
            <a:r>
              <a:rPr lang="en-US" dirty="0" smtClean="0"/>
              <a:t>•</a:t>
            </a:r>
            <a:r>
              <a:rPr lang="en-US" dirty="0" err="1" smtClean="0"/>
              <a:t>Trimethoprim</a:t>
            </a:r>
            <a:r>
              <a:rPr lang="en-US" dirty="0" smtClean="0"/>
              <a:t> is </a:t>
            </a:r>
            <a:r>
              <a:rPr lang="en-US" dirty="0" err="1" smtClean="0"/>
              <a:t>lipophilic</a:t>
            </a:r>
            <a:r>
              <a:rPr lang="en-US" dirty="0" smtClean="0"/>
              <a:t> with high tissue concentrations.</a:t>
            </a:r>
          </a:p>
          <a:p>
            <a:pPr algn="just" rtl="0">
              <a:buNone/>
            </a:pPr>
            <a:endParaRPr lang="ar-IQ"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rtl="0"/>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Adverse reactions: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a:bodyPr>
          <a:lstStyle/>
          <a:p>
            <a:pPr algn="just" rtl="0">
              <a:buNone/>
            </a:pPr>
            <a:r>
              <a:rPr lang="en-US" dirty="0" smtClean="0"/>
              <a:t>•</a:t>
            </a:r>
            <a:r>
              <a:rPr lang="en-US" dirty="0" err="1" smtClean="0"/>
              <a:t>Trimethoprim</a:t>
            </a:r>
            <a:r>
              <a:rPr lang="en-US" dirty="0" smtClean="0"/>
              <a:t> is generally well tolerated with few adverse effects.</a:t>
            </a:r>
          </a:p>
          <a:p>
            <a:pPr algn="just" rtl="0">
              <a:buNone/>
            </a:pPr>
            <a:r>
              <a:rPr lang="en-US" dirty="0" smtClean="0"/>
              <a:t>•</a:t>
            </a:r>
            <a:r>
              <a:rPr lang="en-US" dirty="0" err="1" smtClean="0"/>
              <a:t>Sulphonamides</a:t>
            </a:r>
            <a:r>
              <a:rPr lang="en-US" dirty="0" smtClean="0"/>
              <a:t> and </a:t>
            </a:r>
            <a:r>
              <a:rPr lang="en-US" dirty="0" err="1" smtClean="0"/>
              <a:t>dapsone</a:t>
            </a:r>
            <a:r>
              <a:rPr lang="en-US" dirty="0" smtClean="0"/>
              <a:t> may cause </a:t>
            </a:r>
            <a:r>
              <a:rPr lang="en-US" dirty="0" err="1" smtClean="0"/>
              <a:t>haemolysis</a:t>
            </a:r>
            <a:r>
              <a:rPr lang="en-US" dirty="0" smtClean="0"/>
              <a:t> in glucose-6-phosphate </a:t>
            </a:r>
            <a:r>
              <a:rPr lang="en-US" dirty="0" err="1" smtClean="0"/>
              <a:t>dehydrogenase</a:t>
            </a:r>
            <a:r>
              <a:rPr lang="en-US" dirty="0" smtClean="0"/>
              <a:t> deficiency.</a:t>
            </a:r>
          </a:p>
          <a:p>
            <a:pPr algn="just" rtl="0">
              <a:buNone/>
            </a:pPr>
            <a:r>
              <a:rPr lang="en-US" dirty="0" smtClean="0"/>
              <a:t>•</a:t>
            </a:r>
            <a:r>
              <a:rPr lang="en-US" dirty="0" err="1" smtClean="0"/>
              <a:t>Sulphonamides</a:t>
            </a:r>
            <a:r>
              <a:rPr lang="en-US" dirty="0" smtClean="0"/>
              <a:t> and </a:t>
            </a:r>
            <a:r>
              <a:rPr lang="en-US" dirty="0" err="1" smtClean="0"/>
              <a:t>dapsone</a:t>
            </a:r>
            <a:r>
              <a:rPr lang="en-US" dirty="0" smtClean="0"/>
              <a:t> cause skin and </a:t>
            </a:r>
            <a:r>
              <a:rPr lang="en-US" dirty="0" err="1" smtClean="0"/>
              <a:t>mucocutaneous</a:t>
            </a:r>
            <a:r>
              <a:rPr lang="en-US" dirty="0" smtClean="0"/>
              <a:t> reactions including Stevens-Johnson syndrome and ‘</a:t>
            </a:r>
            <a:r>
              <a:rPr lang="en-US" dirty="0" err="1" smtClean="0"/>
              <a:t>dapsone</a:t>
            </a:r>
            <a:r>
              <a:rPr lang="en-US" dirty="0" smtClean="0"/>
              <a:t> syndrome’ (rash, fever and </a:t>
            </a:r>
            <a:r>
              <a:rPr lang="en-US" dirty="0" err="1" smtClean="0"/>
              <a:t>lymphadenopathy</a:t>
            </a:r>
            <a:r>
              <a:rPr lang="en-US" dirty="0" smtClean="0"/>
              <a:t>).</a:t>
            </a:r>
          </a:p>
          <a:p>
            <a:pPr algn="just" rtl="0">
              <a:buNone/>
            </a:pPr>
            <a:endParaRPr lang="ar-IQ"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a:t>
            </a:r>
            <a:r>
              <a:rPr lang="en-US" dirty="0" err="1" smtClean="0"/>
              <a:t>Dapsone</a:t>
            </a:r>
            <a:r>
              <a:rPr lang="en-US" dirty="0" smtClean="0"/>
              <a:t> causes </a:t>
            </a:r>
            <a:r>
              <a:rPr lang="en-US" dirty="0" err="1" smtClean="0"/>
              <a:t>methaemoglobinaemia</a:t>
            </a:r>
            <a:r>
              <a:rPr lang="en-US" dirty="0" smtClean="0"/>
              <a:t> and peripheral neuropathy.</a:t>
            </a:r>
          </a:p>
          <a:p>
            <a:pPr algn="just" rtl="0">
              <a:buNone/>
            </a:pPr>
            <a:r>
              <a:rPr lang="en-US" dirty="0" smtClean="0"/>
              <a:t>•Adverse effects of co-</a:t>
            </a:r>
            <a:r>
              <a:rPr lang="en-US" dirty="0" err="1" smtClean="0"/>
              <a:t>trimoxazole</a:t>
            </a:r>
            <a:r>
              <a:rPr lang="en-US" dirty="0" smtClean="0"/>
              <a:t> relate mainly to the </a:t>
            </a:r>
            <a:r>
              <a:rPr lang="en-US" dirty="0" err="1" smtClean="0"/>
              <a:t>sulphonamide</a:t>
            </a:r>
            <a:r>
              <a:rPr lang="en-US" dirty="0" smtClean="0"/>
              <a:t> component, and increase with dose and duration.</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Tetracyclines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and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glycylcyclines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l" rtl="0">
              <a:buNone/>
            </a:pPr>
            <a:r>
              <a:rPr lang="en-US" b="1" dirty="0" err="1" smtClean="0">
                <a:solidFill>
                  <a:srgbClr val="FF0000"/>
                </a:solidFill>
                <a:effectLst>
                  <a:outerShdw blurRad="38100" dist="38100" dir="2700000" algn="tl">
                    <a:srgbClr val="000000">
                      <a:alpha val="43137"/>
                    </a:srgbClr>
                  </a:outerShdw>
                </a:effectLst>
              </a:rPr>
              <a:t>Tetracyclines</a:t>
            </a:r>
            <a:r>
              <a:rPr lang="en-US" b="1" dirty="0" smtClean="0">
                <a:solidFill>
                  <a:srgbClr val="FF0000"/>
                </a:solidFill>
                <a:effectLst>
                  <a:outerShdw blurRad="38100" dist="38100" dir="2700000" algn="tl">
                    <a:srgbClr val="000000">
                      <a:alpha val="43137"/>
                    </a:srgbClr>
                  </a:outerShdw>
                </a:effectLst>
              </a:rPr>
              <a:t>:</a:t>
            </a:r>
          </a:p>
          <a:p>
            <a:pPr algn="just" rtl="0"/>
            <a:r>
              <a:rPr lang="en-US" dirty="0" smtClean="0"/>
              <a:t>Of this mainly </a:t>
            </a:r>
            <a:r>
              <a:rPr lang="en-US" dirty="0" err="1" smtClean="0"/>
              <a:t>bacteriostatic</a:t>
            </a:r>
            <a:r>
              <a:rPr lang="en-US" dirty="0" smtClean="0"/>
              <a:t> class, the newer drugs </a:t>
            </a:r>
            <a:r>
              <a:rPr lang="en-US" dirty="0" err="1" smtClean="0"/>
              <a:t>doxycycline</a:t>
            </a:r>
            <a:r>
              <a:rPr lang="en-US" dirty="0" smtClean="0"/>
              <a:t> and </a:t>
            </a:r>
            <a:r>
              <a:rPr lang="en-US" dirty="0" err="1" smtClean="0"/>
              <a:t>minocycline</a:t>
            </a:r>
            <a:r>
              <a:rPr lang="en-US" dirty="0" smtClean="0"/>
              <a:t> show better absorption and distribution than older ones. </a:t>
            </a:r>
          </a:p>
          <a:p>
            <a:pPr algn="just" rtl="0"/>
            <a:r>
              <a:rPr lang="en-US" dirty="0" smtClean="0"/>
              <a:t>Most streptococci and Gram-negative bacteria are now resistant, in part due to use in animals (which is banned in Europe).</a:t>
            </a:r>
            <a:endParaRPr lang="ar-IQ"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Tetracyclines</a:t>
            </a:r>
            <a:r>
              <a:rPr lang="en-US" dirty="0" smtClean="0"/>
              <a:t> are indicated for </a:t>
            </a:r>
            <a:r>
              <a:rPr lang="en-US" u="sng" dirty="0" err="1" smtClean="0"/>
              <a:t>Mycoplasma</a:t>
            </a:r>
            <a:r>
              <a:rPr lang="en-US" dirty="0" smtClean="0"/>
              <a:t> spp., </a:t>
            </a:r>
            <a:r>
              <a:rPr lang="en-US" u="sng" dirty="0" smtClean="0"/>
              <a:t>Chlamydia</a:t>
            </a:r>
            <a:r>
              <a:rPr lang="en-US" dirty="0" smtClean="0"/>
              <a:t> spp., </a:t>
            </a:r>
            <a:r>
              <a:rPr lang="en-US" u="sng" dirty="0" err="1" smtClean="0"/>
              <a:t>Rickettsia</a:t>
            </a:r>
            <a:r>
              <a:rPr lang="en-US" dirty="0" smtClean="0"/>
              <a:t> spp., </a:t>
            </a:r>
            <a:r>
              <a:rPr lang="en-US" u="sng" dirty="0" err="1" smtClean="0"/>
              <a:t>Coxiella</a:t>
            </a:r>
            <a:r>
              <a:rPr lang="en-US" dirty="0" smtClean="0"/>
              <a:t> spp., </a:t>
            </a:r>
            <a:r>
              <a:rPr lang="en-US" u="sng" dirty="0" err="1" smtClean="0"/>
              <a:t>Bartonella</a:t>
            </a:r>
            <a:r>
              <a:rPr lang="en-US" dirty="0" smtClean="0"/>
              <a:t> spp., </a:t>
            </a:r>
            <a:r>
              <a:rPr lang="en-US" u="sng" dirty="0" err="1" smtClean="0"/>
              <a:t>Borrelia</a:t>
            </a:r>
            <a:r>
              <a:rPr lang="en-US" dirty="0" err="1" smtClean="0"/>
              <a:t>spp</a:t>
            </a:r>
            <a:r>
              <a:rPr lang="en-US" dirty="0" smtClean="0"/>
              <a:t>., </a:t>
            </a:r>
            <a:r>
              <a:rPr lang="en-US" u="sng" dirty="0" smtClean="0"/>
              <a:t>Helicobacter</a:t>
            </a:r>
            <a:r>
              <a:rPr lang="en-US" dirty="0" smtClean="0"/>
              <a:t> </a:t>
            </a:r>
            <a:r>
              <a:rPr lang="en-US" u="sng" dirty="0" smtClean="0"/>
              <a:t>pylori</a:t>
            </a:r>
            <a:r>
              <a:rPr lang="en-US" dirty="0" smtClean="0"/>
              <a:t>, </a:t>
            </a:r>
            <a:r>
              <a:rPr lang="en-US" u="sng" dirty="0" err="1" smtClean="0"/>
              <a:t>Treponema</a:t>
            </a:r>
            <a:r>
              <a:rPr lang="en-US" dirty="0" smtClean="0"/>
              <a:t> </a:t>
            </a:r>
            <a:r>
              <a:rPr lang="en-US" u="sng" dirty="0" err="1" smtClean="0"/>
              <a:t>pallidum</a:t>
            </a:r>
            <a:r>
              <a:rPr lang="en-US" dirty="0" smtClean="0"/>
              <a:t> and atypical </a:t>
            </a:r>
            <a:r>
              <a:rPr lang="en-US" dirty="0" err="1" smtClean="0"/>
              <a:t>mycobacterial</a:t>
            </a:r>
            <a:r>
              <a:rPr lang="en-US" dirty="0" smtClean="0"/>
              <a:t> infections. </a:t>
            </a:r>
          </a:p>
          <a:p>
            <a:pPr algn="just" rtl="0"/>
            <a:r>
              <a:rPr lang="en-US" dirty="0" err="1" smtClean="0"/>
              <a:t>Minocycline</a:t>
            </a:r>
            <a:r>
              <a:rPr lang="en-US" dirty="0" smtClean="0"/>
              <a:t> is occasionally used in chronic staphylococcal infections.</a:t>
            </a:r>
          </a:p>
          <a:p>
            <a:pPr algn="just" rtl="0"/>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سبوك">
  <a:themeElements>
    <a:clrScheme name="مخصص 1">
      <a:dk1>
        <a:sysClr val="windowText" lastClr="000000"/>
      </a:dk1>
      <a:lt1>
        <a:sysClr val="window" lastClr="FFFFFF"/>
      </a:lt1>
      <a:dk2>
        <a:srgbClr val="000000"/>
      </a:dk2>
      <a:lt2>
        <a:srgbClr val="EEECE1"/>
      </a:lt2>
      <a:accent1>
        <a:srgbClr val="FE19FF"/>
      </a:accent1>
      <a:accent2>
        <a:srgbClr val="FFC000"/>
      </a:accent2>
      <a:accent3>
        <a:srgbClr val="FF0000"/>
      </a:accent3>
      <a:accent4>
        <a:srgbClr val="00B050"/>
      </a:accent4>
      <a:accent5>
        <a:srgbClr val="0000FF"/>
      </a:accent5>
      <a:accent6>
        <a:srgbClr val="00B0F0"/>
      </a:accent6>
      <a:hlink>
        <a:srgbClr val="0000FF"/>
      </a:hlink>
      <a:folHlink>
        <a:srgbClr val="800080"/>
      </a:folHlink>
    </a:clrScheme>
    <a:fontScheme name="Office كلاسيكي">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سبوك">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589</TotalTime>
  <Words>7596</Words>
  <Application>Microsoft Office PowerPoint</Application>
  <PresentationFormat>عرض على الشاشة (3:4)‏</PresentationFormat>
  <Paragraphs>523</Paragraphs>
  <Slides>198</Slides>
  <Notes>0</Notes>
  <HiddenSlides>0</HiddenSlides>
  <MMClips>0</MMClips>
  <ScaleCrop>false</ScaleCrop>
  <HeadingPairs>
    <vt:vector size="4" baseType="variant">
      <vt:variant>
        <vt:lpstr>سمة</vt:lpstr>
      </vt:variant>
      <vt:variant>
        <vt:i4>1</vt:i4>
      </vt:variant>
      <vt:variant>
        <vt:lpstr>عناوين الشرائح</vt:lpstr>
      </vt:variant>
      <vt:variant>
        <vt:i4>198</vt:i4>
      </vt:variant>
    </vt:vector>
  </HeadingPairs>
  <TitlesOfParts>
    <vt:vector size="199" baseType="lpstr">
      <vt:lpstr>مسبوك</vt:lpstr>
      <vt:lpstr>TREATMENT OF INFECTIOUS DISEASES</vt:lpstr>
      <vt:lpstr>The key components of treating infectious disease are:</vt:lpstr>
      <vt:lpstr>الشريحة 3</vt:lpstr>
      <vt:lpstr>Principles of antimicrobial therapy:</vt:lpstr>
      <vt:lpstr>الشريحة 5</vt:lpstr>
      <vt:lpstr>Antimicrobial action and spectrum:</vt:lpstr>
      <vt:lpstr>الشريحة 7</vt:lpstr>
      <vt:lpstr>الشريحة 8</vt:lpstr>
      <vt:lpstr>الشريحة 9</vt:lpstr>
      <vt:lpstr>Empiric versus targeted therapy:</vt:lpstr>
      <vt:lpstr>الشريحة 11</vt:lpstr>
      <vt:lpstr>Combination therapy:</vt:lpstr>
      <vt:lpstr>الشريحة 13</vt:lpstr>
      <vt:lpstr>Antimicrobial resistance:</vt:lpstr>
      <vt:lpstr>الشريحة 15</vt:lpstr>
      <vt:lpstr>الشريحة 16</vt:lpstr>
      <vt:lpstr>الشريحة 17</vt:lpstr>
      <vt:lpstr>الشريحة 18</vt:lpstr>
      <vt:lpstr>الشريحة 19</vt:lpstr>
      <vt:lpstr>الشريحة 20</vt:lpstr>
      <vt:lpstr>الشريحة 21</vt:lpstr>
      <vt:lpstr>الشريحة 22</vt:lpstr>
      <vt:lpstr>Duration of therapy:</vt:lpstr>
      <vt:lpstr>الشريحة 24</vt:lpstr>
      <vt:lpstr>Antimicrobial prophylaxis:</vt:lpstr>
      <vt:lpstr>الشريحة 26</vt:lpstr>
      <vt:lpstr>Pharmacokinetics and pharmacodynamics:</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Therapeutic drug monitoring:</vt:lpstr>
      <vt:lpstr>الشريحة 38</vt:lpstr>
      <vt:lpstr>Beta-lactam antibiotics:</vt:lpstr>
      <vt:lpstr>الشريحة 40</vt:lpstr>
      <vt:lpstr>Pharmacokinetics:</vt:lpstr>
      <vt:lpstr>الشريحة 42</vt:lpstr>
      <vt:lpstr>الشريحة 43</vt:lpstr>
      <vt:lpstr>Adverse reactions:</vt:lpstr>
      <vt:lpstr>الشريحة 45</vt:lpstr>
      <vt:lpstr>الشريحة 46</vt:lpstr>
      <vt:lpstr>الشريحة 47</vt:lpstr>
      <vt:lpstr>Drug interactions:</vt:lpstr>
      <vt:lpstr>Penicillins:</vt:lpstr>
      <vt:lpstr>الشريحة 50</vt:lpstr>
      <vt:lpstr>الشريحة 51</vt:lpstr>
      <vt:lpstr>الشريحة 52</vt:lpstr>
      <vt:lpstr>الشريحة 53</vt:lpstr>
      <vt:lpstr>الشريحة 54</vt:lpstr>
      <vt:lpstr>Cephalosporins and cephamycins:</vt:lpstr>
      <vt:lpstr>الشريحة 56</vt:lpstr>
      <vt:lpstr>الشريحة 57</vt:lpstr>
      <vt:lpstr>الشريحة 58</vt:lpstr>
      <vt:lpstr>الشريحة 59</vt:lpstr>
      <vt:lpstr>الشريحة 60</vt:lpstr>
      <vt:lpstr>الشريحة 61</vt:lpstr>
      <vt:lpstr>Monobactams:</vt:lpstr>
      <vt:lpstr>Carbapenems:</vt:lpstr>
      <vt:lpstr>Macrolide and lincosamide antibiotics:</vt:lpstr>
      <vt:lpstr>الشريحة 65</vt:lpstr>
      <vt:lpstr>الشريحة 66</vt:lpstr>
      <vt:lpstr>Pharmacokinetics:</vt:lpstr>
      <vt:lpstr>الشريحة 68</vt:lpstr>
      <vt:lpstr>Adverse effects:</vt:lpstr>
      <vt:lpstr>Ketolides:</vt:lpstr>
      <vt:lpstr>الشريحة 71</vt:lpstr>
      <vt:lpstr>Aminoglycosides:</vt:lpstr>
      <vt:lpstr>الشريحة 73</vt:lpstr>
      <vt:lpstr>Pharmacokinetics:</vt:lpstr>
      <vt:lpstr>الشريحة 75</vt:lpstr>
      <vt:lpstr>Gentamicin dosing:</vt:lpstr>
      <vt:lpstr>الشريحة 77</vt:lpstr>
      <vt:lpstr>الشريحة 78</vt:lpstr>
      <vt:lpstr>الشريحة 79</vt:lpstr>
      <vt:lpstr>Adverse reactions:</vt:lpstr>
      <vt:lpstr>Quinolones and fluoroquinolones:</vt:lpstr>
      <vt:lpstr>الشريحة 82</vt:lpstr>
      <vt:lpstr>الشريحة 83</vt:lpstr>
      <vt:lpstr>Pharmacokinetics:</vt:lpstr>
      <vt:lpstr>Adverse reactions:</vt:lpstr>
      <vt:lpstr>الشريحة 86</vt:lpstr>
      <vt:lpstr>الشريحة 87</vt:lpstr>
      <vt:lpstr>Glycopeptides:</vt:lpstr>
      <vt:lpstr>الشريحة 89</vt:lpstr>
      <vt:lpstr>Pharmacokinetics:</vt:lpstr>
      <vt:lpstr>Adverse effects:</vt:lpstr>
      <vt:lpstr>Folate antagonists:</vt:lpstr>
      <vt:lpstr>الشريحة 93</vt:lpstr>
      <vt:lpstr>الشريحة 94</vt:lpstr>
      <vt:lpstr>Pharmacokinetics:</vt:lpstr>
      <vt:lpstr>Adverse reactions:</vt:lpstr>
      <vt:lpstr>الشريحة 97</vt:lpstr>
      <vt:lpstr>Tetracyclines and glycylcyclines:</vt:lpstr>
      <vt:lpstr>الشريحة 99</vt:lpstr>
      <vt:lpstr>Pharmacokineticsis:</vt:lpstr>
      <vt:lpstr>Adverse reactions:</vt:lpstr>
      <vt:lpstr>Glycylcyclines (tigecycline):</vt:lpstr>
      <vt:lpstr>Nitroimidazoles (metronidazole,  tinidazole):</vt:lpstr>
      <vt:lpstr>Pharmacokinetics:</vt:lpstr>
      <vt:lpstr>Adverse effects:</vt:lpstr>
      <vt:lpstr>Other antibacterial agents:</vt:lpstr>
      <vt:lpstr>الشريحة 107</vt:lpstr>
      <vt:lpstr>الشريحة 108</vt:lpstr>
      <vt:lpstr>Pharmacokinetics:</vt:lpstr>
      <vt:lpstr>Adverse reactions:</vt:lpstr>
      <vt:lpstr>Daptomycin:</vt:lpstr>
      <vt:lpstr>Fusidic acid:</vt:lpstr>
      <vt:lpstr>الشريحة 113</vt:lpstr>
      <vt:lpstr>Nitrofurantoin:</vt:lpstr>
      <vt:lpstr>Linezolid:</vt:lpstr>
      <vt:lpstr>الشريحة 116</vt:lpstr>
      <vt:lpstr>الشريحة 117</vt:lpstr>
      <vt:lpstr>Spectinomycin:</vt:lpstr>
      <vt:lpstr>الشريحة 119</vt:lpstr>
      <vt:lpstr>Streptogramins:</vt:lpstr>
      <vt:lpstr>الشريحة 121</vt:lpstr>
      <vt:lpstr>Antifungal agents:</vt:lpstr>
      <vt:lpstr>الشريحة 123</vt:lpstr>
      <vt:lpstr>الشريحة 124</vt:lpstr>
      <vt:lpstr>Imidazoles:</vt:lpstr>
      <vt:lpstr>الشريحة 126</vt:lpstr>
      <vt:lpstr>Triazoles:</vt:lpstr>
      <vt:lpstr>الشريحة 128</vt:lpstr>
      <vt:lpstr>الشريحة 129</vt:lpstr>
      <vt:lpstr>2. Echinocandins:</vt:lpstr>
      <vt:lpstr>3. Polyenes:</vt:lpstr>
      <vt:lpstr>الشريحة 132</vt:lpstr>
      <vt:lpstr>الشريحة 133</vt:lpstr>
      <vt:lpstr>الشريحة 134</vt:lpstr>
      <vt:lpstr>Lipid formulations of amphotericin B:</vt:lpstr>
      <vt:lpstr>الشريحة 136</vt:lpstr>
      <vt:lpstr>Other antifungal agents:</vt:lpstr>
      <vt:lpstr>Griseofulvin:</vt:lpstr>
      <vt:lpstr>الشريحة 139</vt:lpstr>
      <vt:lpstr>Terbinafine:</vt:lpstr>
      <vt:lpstr>الشريحة 141</vt:lpstr>
      <vt:lpstr>Antiviral agents:</vt:lpstr>
      <vt:lpstr>الشريحة 143</vt:lpstr>
      <vt:lpstr>Anti-herpes virus agents:</vt:lpstr>
      <vt:lpstr>الشريحة 145</vt:lpstr>
      <vt:lpstr>b.Ganciclovir:</vt:lpstr>
      <vt:lpstr>c.Cidofovir:</vt:lpstr>
      <vt:lpstr>d.Foscarnet:</vt:lpstr>
      <vt:lpstr>Anti-influenza agents:</vt:lpstr>
      <vt:lpstr>الشريحة 150</vt:lpstr>
      <vt:lpstr>b.Amantadine and rimantadine:</vt:lpstr>
      <vt:lpstr>الشريحة 152</vt:lpstr>
      <vt:lpstr>Other antiviral agents:</vt:lpstr>
      <vt:lpstr>Lamivudine, adefovir dipivoxil,tenofovir, entecavir and telbivudine:</vt:lpstr>
      <vt:lpstr>الشريحة 155</vt:lpstr>
      <vt:lpstr>الشريحة 156</vt:lpstr>
      <vt:lpstr>Interferon-α:</vt:lpstr>
      <vt:lpstr>Antiparasitic agents:</vt:lpstr>
      <vt:lpstr>الشريحة 159</vt:lpstr>
      <vt:lpstr>b.Bithionol:</vt:lpstr>
      <vt:lpstr>c. Diethylcarbamazine (DEC):</vt:lpstr>
      <vt:lpstr>d. Ivermectin:</vt:lpstr>
      <vt:lpstr>e. Niclosamide:</vt:lpstr>
      <vt:lpstr>f. Piperazine:</vt:lpstr>
      <vt:lpstr>g. Praziquantel:</vt:lpstr>
      <vt:lpstr>الشريحة 166</vt:lpstr>
      <vt:lpstr>h. Pyrantel pamoate:</vt:lpstr>
      <vt:lpstr>i. Thiabendazole:</vt:lpstr>
      <vt:lpstr>Antimalarial agents:</vt:lpstr>
      <vt:lpstr>الشريحة 170</vt:lpstr>
      <vt:lpstr>الشريحة 171</vt:lpstr>
      <vt:lpstr>b. Atovaquone:</vt:lpstr>
      <vt:lpstr>الشريحة 173</vt:lpstr>
      <vt:lpstr>c. Folate synthesis inhibitors (proguanil, pyrimethamine-sulfadoxine):</vt:lpstr>
      <vt:lpstr>d. Quinoline-containing compounds:</vt:lpstr>
      <vt:lpstr>الشريحة 176</vt:lpstr>
      <vt:lpstr>الشريحة 177</vt:lpstr>
      <vt:lpstr>الشريحة 178</vt:lpstr>
      <vt:lpstr>الشريحة 179</vt:lpstr>
      <vt:lpstr>e. Lumefantrine:</vt:lpstr>
      <vt:lpstr>Drugs used in trypanosomiasis:</vt:lpstr>
      <vt:lpstr>b. Eflornithine:</vt:lpstr>
      <vt:lpstr>الشريحة 183</vt:lpstr>
      <vt:lpstr>c. Melarsoprol:</vt:lpstr>
      <vt:lpstr>d. Nifurtimox:</vt:lpstr>
      <vt:lpstr>e. Pentamidine isetionate:</vt:lpstr>
      <vt:lpstr>الشريحة 187</vt:lpstr>
      <vt:lpstr>f. Suramin:</vt:lpstr>
      <vt:lpstr>Other antiprotozoal agents:</vt:lpstr>
      <vt:lpstr>الشريحة 190</vt:lpstr>
      <vt:lpstr>Diloxanide furoate:</vt:lpstr>
      <vt:lpstr>Iodoquinol (di-iodohydroxyquinoline):</vt:lpstr>
      <vt:lpstr>الشريحة 193</vt:lpstr>
      <vt:lpstr>Nitazoxanide:</vt:lpstr>
      <vt:lpstr>الشريحة 195</vt:lpstr>
      <vt:lpstr>Paromomycin:</vt:lpstr>
      <vt:lpstr>الشريحة 197</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INFECTIOUS DISEASES</dc:title>
  <dc:creator>hasna</dc:creator>
  <cp:lastModifiedBy>hasna</cp:lastModifiedBy>
  <cp:revision>62</cp:revision>
  <dcterms:created xsi:type="dcterms:W3CDTF">2015-09-07T17:07:17Z</dcterms:created>
  <dcterms:modified xsi:type="dcterms:W3CDTF">2015-09-10T19:51:33Z</dcterms:modified>
</cp:coreProperties>
</file>